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60" r:id="rId4"/>
    <p:sldId id="261" r:id="rId5"/>
    <p:sldId id="290" r:id="rId6"/>
    <p:sldId id="263" r:id="rId7"/>
    <p:sldId id="264" r:id="rId8"/>
    <p:sldId id="291" r:id="rId9"/>
    <p:sldId id="293" r:id="rId10"/>
    <p:sldId id="267" r:id="rId11"/>
    <p:sldId id="268" r:id="rId12"/>
    <p:sldId id="292"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78" d="100"/>
          <a:sy n="78" d="100"/>
        </p:scale>
        <p:origin x="-1080"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A2155C-1A65-4B5C-8464-9CF9793098C4}" type="datetimeFigureOut">
              <a:rPr lang="en-US" smtClean="0"/>
              <a:pPr/>
              <a:t>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CD22D4-AFA0-4A5D-BF34-70CD5FFC4B43}" type="slidenum">
              <a:rPr lang="en-US" smtClean="0"/>
              <a:pPr/>
              <a:t>‹#›</a:t>
            </a:fld>
            <a:endParaRPr lang="en-US"/>
          </a:p>
        </p:txBody>
      </p:sp>
    </p:spTree>
    <p:extLst>
      <p:ext uri="{BB962C8B-B14F-4D97-AF65-F5344CB8AC3E}">
        <p14:creationId xmlns:p14="http://schemas.microsoft.com/office/powerpoint/2010/main" val="199884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0ED97-2B01-45C5-845D-397F6FFBEC43}" type="datetimeFigureOut">
              <a:rPr lang="en-US" smtClean="0"/>
              <a:pPr/>
              <a:t>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EA867-6C9B-42E5-8734-AA6C106B96CE}" type="slidenum">
              <a:rPr lang="en-US" smtClean="0"/>
              <a:pPr/>
              <a:t>‹#›</a:t>
            </a:fld>
            <a:endParaRPr lang="en-US"/>
          </a:p>
        </p:txBody>
      </p:sp>
    </p:spTree>
    <p:extLst>
      <p:ext uri="{BB962C8B-B14F-4D97-AF65-F5344CB8AC3E}">
        <p14:creationId xmlns:p14="http://schemas.microsoft.com/office/powerpoint/2010/main" val="29324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en.wikipedia.org/wiki/Melani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1EA867-6C9B-42E5-8734-AA6C106B96CE}" type="slidenum">
              <a:rPr lang="en-US" smtClean="0"/>
              <a:pPr/>
              <a:t>2</a:t>
            </a:fld>
            <a:endParaRPr lang="en-US"/>
          </a:p>
        </p:txBody>
      </p:sp>
    </p:spTree>
    <p:extLst>
      <p:ext uri="{BB962C8B-B14F-4D97-AF65-F5344CB8AC3E}">
        <p14:creationId xmlns:p14="http://schemas.microsoft.com/office/powerpoint/2010/main" val="413888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Wilms</a:t>
            </a:r>
            <a:r>
              <a:rPr lang="en-US" sz="1200" b="0" i="0" kern="1200" dirty="0" smtClean="0">
                <a:solidFill>
                  <a:schemeClr val="tx1"/>
                </a:solidFill>
                <a:latin typeface="+mn-lt"/>
                <a:ea typeface="+mn-ea"/>
                <a:cs typeface="+mn-cs"/>
              </a:rPr>
              <a:t>' tumor is a rare kidney cancer that primarily affects children. Also known as </a:t>
            </a:r>
            <a:r>
              <a:rPr lang="en-US" sz="1200" b="0" i="0" kern="1200" dirty="0" err="1" smtClean="0">
                <a:solidFill>
                  <a:schemeClr val="tx1"/>
                </a:solidFill>
                <a:latin typeface="+mn-lt"/>
                <a:ea typeface="+mn-ea"/>
                <a:cs typeface="+mn-cs"/>
              </a:rPr>
              <a:t>nephroblastoma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Wilms</a:t>
            </a:r>
            <a:r>
              <a:rPr lang="en-US" sz="1200" b="0" i="0" kern="1200" dirty="0" smtClean="0">
                <a:solidFill>
                  <a:schemeClr val="tx1"/>
                </a:solidFill>
                <a:latin typeface="+mn-lt"/>
                <a:ea typeface="+mn-ea"/>
                <a:cs typeface="+mn-cs"/>
              </a:rPr>
              <a:t>' tumor is the most common cancer of the kidneys in children. </a:t>
            </a:r>
            <a:r>
              <a:rPr lang="en-US" sz="1200" b="0" i="0" kern="1200" dirty="0" err="1" smtClean="0">
                <a:solidFill>
                  <a:schemeClr val="tx1"/>
                </a:solidFill>
                <a:latin typeface="+mn-lt"/>
                <a:ea typeface="+mn-ea"/>
                <a:cs typeface="+mn-cs"/>
              </a:rPr>
              <a:t>Wilms</a:t>
            </a:r>
            <a:r>
              <a:rPr lang="en-US" sz="1200" b="0" i="0" kern="1200" dirty="0" smtClean="0">
                <a:solidFill>
                  <a:schemeClr val="tx1"/>
                </a:solidFill>
                <a:latin typeface="+mn-lt"/>
                <a:ea typeface="+mn-ea"/>
                <a:cs typeface="+mn-cs"/>
              </a:rPr>
              <a:t>' tumor most often affects children ages 3 to 4 and becomes much less common after age 5</a:t>
            </a:r>
          </a:p>
          <a:p>
            <a:r>
              <a:rPr lang="en-US" sz="1200" b="0" i="0" kern="1200" dirty="0" smtClean="0">
                <a:solidFill>
                  <a:schemeClr val="tx1"/>
                </a:solidFill>
                <a:latin typeface="+mn-lt"/>
                <a:ea typeface="+mn-ea"/>
                <a:cs typeface="+mn-cs"/>
              </a:rPr>
              <a:t>-corpus </a:t>
            </a:r>
            <a:r>
              <a:rPr lang="en-US" sz="1200" b="0" i="0" kern="1200" dirty="0" err="1" smtClean="0">
                <a:solidFill>
                  <a:schemeClr val="tx1"/>
                </a:solidFill>
                <a:latin typeface="+mn-lt"/>
                <a:ea typeface="+mn-ea"/>
                <a:cs typeface="+mn-cs"/>
              </a:rPr>
              <a:t>colusum</a:t>
            </a:r>
            <a:r>
              <a:rPr lang="en-US" sz="1200" b="0" i="0" kern="1200" dirty="0" smtClean="0">
                <a:solidFill>
                  <a:schemeClr val="tx1"/>
                </a:solidFill>
                <a:latin typeface="+mn-lt"/>
                <a:ea typeface="+mn-ea"/>
                <a:cs typeface="+mn-cs"/>
              </a:rPr>
              <a:t> is white</a:t>
            </a:r>
            <a:r>
              <a:rPr lang="en-US" sz="1200" b="0" i="0" kern="1200" baseline="0" dirty="0" smtClean="0">
                <a:solidFill>
                  <a:schemeClr val="tx1"/>
                </a:solidFill>
                <a:latin typeface="+mn-lt"/>
                <a:ea typeface="+mn-ea"/>
                <a:cs typeface="+mn-cs"/>
              </a:rPr>
              <a:t> matter between right and left hemisphere</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20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2281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base</a:t>
            </a:r>
            <a:r>
              <a:rPr lang="en-US" baseline="0" dirty="0" smtClean="0"/>
              <a:t> out prism to force convergence </a:t>
            </a:r>
            <a:r>
              <a:rPr lang="en-US" baseline="0" dirty="0" err="1" smtClean="0"/>
              <a:t>nystagmus</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22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4183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if a patient with congenital nystagmus has a left face turn and null zone in right gaze, the eyes are surgically rotated to the left by recession of the right lateral and left medial rectus muscles and by resection of the right medial and left lateral rectus muscles. This makes it more difficult for the patient to look into right gaze, thereby damping the nystagmus more toward the primary position </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25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6573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article: In case series by AUTHOR,</a:t>
            </a:r>
            <a:r>
              <a:rPr lang="en-US" baseline="0" dirty="0" smtClean="0"/>
              <a:t> 12 patients underwent this surgery, 2/3 were noted to have subjective improvement, and objectively </a:t>
            </a:r>
            <a:r>
              <a:rPr lang="en-US" baseline="0" dirty="0" err="1" smtClean="0"/>
              <a:t>stereopsis</a:t>
            </a:r>
            <a:r>
              <a:rPr lang="en-US" baseline="0" dirty="0" smtClean="0"/>
              <a:t> improved</a:t>
            </a:r>
          </a:p>
          <a:p>
            <a:endParaRPr lang="en-US" baseline="0" dirty="0" smtClean="0"/>
          </a:p>
          <a:p>
            <a:r>
              <a:rPr lang="en-US" dirty="0" smtClean="0"/>
              <a:t>The records of the 12 patients who had four horizontal rectus muscle</a:t>
            </a:r>
          </a:p>
          <a:p>
            <a:r>
              <a:rPr lang="en-US" dirty="0" smtClean="0"/>
              <a:t>recession surgery were evaluated and six patients (5 male, 1 female) who</a:t>
            </a:r>
          </a:p>
          <a:p>
            <a:r>
              <a:rPr lang="en-US" dirty="0" smtClean="0"/>
              <a:t>had regular follow-ups were included in this study. Mean follow-up was</a:t>
            </a:r>
          </a:p>
          <a:p>
            <a:r>
              <a:rPr lang="en-US" dirty="0" smtClean="0"/>
              <a:t>14.17 ± 0.41 years (minimum 14 years, maximum 15 years) and mean age of</a:t>
            </a:r>
          </a:p>
          <a:p>
            <a:r>
              <a:rPr lang="en-US" dirty="0" smtClean="0"/>
              <a:t>patients at the last visit was 22 years (20-28 years). On subjective</a:t>
            </a:r>
          </a:p>
          <a:p>
            <a:r>
              <a:rPr lang="en-US" dirty="0" smtClean="0"/>
              <a:t>evaluation, two-thirds (4/6) of the patients were satisfied with the</a:t>
            </a:r>
          </a:p>
          <a:p>
            <a:r>
              <a:rPr lang="en-US" dirty="0" smtClean="0"/>
              <a:t>surgical results and had the impression that after surgery, nystagmus decreased</a:t>
            </a:r>
          </a:p>
          <a:p>
            <a:r>
              <a:rPr lang="en-US" dirty="0" smtClean="0"/>
              <a:t>in intensity and head posture improved. On objective evaluation, visual</a:t>
            </a:r>
          </a:p>
          <a:p>
            <a:r>
              <a:rPr lang="en-US" dirty="0" smtClean="0"/>
              <a:t>acuity was found to be the same, however, </a:t>
            </a:r>
            <a:r>
              <a:rPr lang="en-US" dirty="0" err="1" smtClean="0"/>
              <a:t>stereopsis</a:t>
            </a:r>
            <a:r>
              <a:rPr lang="en-US" dirty="0" smtClean="0"/>
              <a:t> improved</a:t>
            </a:r>
          </a:p>
          <a:p>
            <a:r>
              <a:rPr lang="en-US" dirty="0" smtClean="0"/>
              <a:t>(preoperatively and postoperatively median </a:t>
            </a:r>
            <a:r>
              <a:rPr lang="en-US" dirty="0" err="1" smtClean="0"/>
              <a:t>stereopsis</a:t>
            </a:r>
            <a:r>
              <a:rPr lang="en-US" dirty="0" smtClean="0"/>
              <a:t> was 600 sec arc </a:t>
            </a:r>
            <a:r>
              <a:rPr lang="en-US" dirty="0" err="1" smtClean="0"/>
              <a:t>vs</a:t>
            </a:r>
            <a:endParaRPr lang="en-US" dirty="0" smtClean="0"/>
          </a:p>
          <a:p>
            <a:r>
              <a:rPr lang="en-US" dirty="0" smtClean="0"/>
              <a:t>200 sec arc final). The decrease in nystagmus amplitude and frequency was</a:t>
            </a:r>
          </a:p>
          <a:p>
            <a:r>
              <a:rPr lang="en-US" dirty="0" smtClean="0"/>
              <a:t>still maintained.</a:t>
            </a:r>
          </a:p>
          <a:p>
            <a:r>
              <a:rPr lang="en-US" dirty="0" smtClean="0"/>
              <a:t>CONCLUSIONS:</a:t>
            </a:r>
          </a:p>
          <a:p>
            <a:r>
              <a:rPr lang="en-US" dirty="0" smtClean="0"/>
              <a:t> </a:t>
            </a:r>
          </a:p>
          <a:p>
            <a:r>
              <a:rPr lang="en-US" dirty="0" smtClean="0"/>
              <a:t>Nystagmus surgery on four horizontal rectus muscles has positive effects on</a:t>
            </a:r>
          </a:p>
          <a:p>
            <a:r>
              <a:rPr lang="en-US" dirty="0" smtClean="0"/>
              <a:t>binocular function and nystagmus parameters in the long-term follow-up. As</a:t>
            </a:r>
          </a:p>
          <a:p>
            <a:r>
              <a:rPr lang="en-US" dirty="0" smtClean="0"/>
              <a:t>we could not treat the primary pathology, the visual acuity was about the</a:t>
            </a:r>
          </a:p>
          <a:p>
            <a:r>
              <a:rPr lang="en-US" dirty="0" smtClean="0"/>
              <a:t>same but the decrease in </a:t>
            </a:r>
            <a:r>
              <a:rPr lang="en-US" dirty="0" err="1" smtClean="0"/>
              <a:t>nystagmusamplitude</a:t>
            </a:r>
            <a:r>
              <a:rPr lang="en-US" dirty="0" smtClean="0"/>
              <a:t> and frequency was still</a:t>
            </a:r>
          </a:p>
          <a:p>
            <a:r>
              <a:rPr lang="en-US" dirty="0" smtClean="0"/>
              <a:t>maintained with better </a:t>
            </a:r>
            <a:r>
              <a:rPr lang="en-US" dirty="0" err="1" smtClean="0"/>
              <a:t>stereopsis</a:t>
            </a:r>
            <a:r>
              <a:rPr lang="en-US" dirty="0" smtClean="0"/>
              <a:t>, and patient satisfaction.</a:t>
            </a:r>
          </a:p>
          <a:p>
            <a:endParaRPr lang="en-US" dirty="0" smtClean="0"/>
          </a:p>
        </p:txBody>
      </p:sp>
      <p:sp>
        <p:nvSpPr>
          <p:cNvPr id="4" name="Slide Number Placeholder 3"/>
          <p:cNvSpPr>
            <a:spLocks noGrp="1"/>
          </p:cNvSpPr>
          <p:nvPr>
            <p:ph type="sldNum" sz="quarter" idx="10"/>
          </p:nvPr>
        </p:nvSpPr>
        <p:spPr/>
        <p:txBody>
          <a:bodyPr/>
          <a:lstStyle/>
          <a:p>
            <a:fld id="{4A2712A9-822E-41CF-BE23-54C8CD0273BF}" type="slidenum">
              <a:rPr lang="en-US" smtClean="0"/>
              <a:pPr/>
              <a:t>27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9635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 article</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28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677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FF"/>
                </a:solidFill>
              </a:rPr>
              <a:t>Synthesis occurs in </a:t>
            </a:r>
            <a:r>
              <a:rPr lang="en-US" b="1" dirty="0" err="1" smtClean="0">
                <a:solidFill>
                  <a:srgbClr val="0000FF"/>
                </a:solidFill>
              </a:rPr>
              <a:t>melanosomes</a:t>
            </a:r>
            <a:r>
              <a:rPr lang="en-US" b="1" dirty="0" smtClean="0">
                <a:solidFill>
                  <a:srgbClr val="0000FF"/>
                </a:solidFill>
              </a:rPr>
              <a:t> present in </a:t>
            </a:r>
            <a:r>
              <a:rPr lang="en-US" b="1" dirty="0" err="1" smtClean="0">
                <a:solidFill>
                  <a:srgbClr val="0000FF"/>
                </a:solidFill>
              </a:rPr>
              <a:t>melanocytes</a:t>
            </a:r>
            <a:endParaRPr lang="en-US" b="1" dirty="0" smtClean="0">
              <a:solidFill>
                <a:srgbClr val="0000FF"/>
              </a:solidFill>
            </a:endParaRPr>
          </a:p>
          <a:p>
            <a:r>
              <a:rPr lang="en-US" dirty="0" smtClean="0"/>
              <a:t>of in </a:t>
            </a:r>
            <a:r>
              <a:rPr lang="en-US" dirty="0" smtClean="0">
                <a:hlinkClick r:id="rId3" tooltip="Melanin"/>
              </a:rPr>
              <a:t>melanin</a:t>
            </a:r>
            <a:r>
              <a:rPr lang="en-US" dirty="0" smtClean="0"/>
              <a:t> pigment biogenesis(</a:t>
            </a:r>
            <a:r>
              <a:rPr lang="en-US" dirty="0" smtClean="0">
                <a:solidFill>
                  <a:srgbClr val="FF0000"/>
                </a:solidFill>
              </a:rPr>
              <a:t>melanin synthesis or distribution).</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17670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00FF"/>
                </a:solidFill>
              </a:rPr>
              <a:t>Oculocutaneous</a:t>
            </a:r>
            <a:r>
              <a:rPr lang="en-US" sz="1200" dirty="0" smtClean="0">
                <a:solidFill>
                  <a:srgbClr val="0000FF"/>
                </a:solidFill>
              </a:rPr>
              <a:t> albinism is most severe form</a:t>
            </a:r>
            <a:r>
              <a:rPr lang="en-US" sz="1200" b="1" dirty="0" smtClean="0">
                <a:solidFill>
                  <a:srgbClr val="0000FF"/>
                </a:solidFill>
              </a:rPr>
              <a:t> </a:t>
            </a:r>
            <a:r>
              <a:rPr lang="en-US" sz="1200" dirty="0" smtClean="0">
                <a:solidFill>
                  <a:srgbClr val="0000FF"/>
                </a:solidFill>
              </a:rPr>
              <a:t>resulting from a deficiency of </a:t>
            </a:r>
            <a:r>
              <a:rPr lang="en-US" sz="1200" i="1" dirty="0" err="1" smtClean="0">
                <a:solidFill>
                  <a:srgbClr val="0000FF"/>
                </a:solidFill>
              </a:rPr>
              <a:t>tyrosinase</a:t>
            </a:r>
            <a:r>
              <a:rPr lang="en-US" sz="1200" i="1" dirty="0" smtClean="0">
                <a:solidFill>
                  <a:srgbClr val="0000FF"/>
                </a:solidFill>
              </a:rPr>
              <a:t> </a:t>
            </a:r>
            <a:r>
              <a:rPr lang="en-US" sz="1200" dirty="0" smtClean="0">
                <a:solidFill>
                  <a:srgbClr val="0000FF"/>
                </a:solidFill>
              </a:rPr>
              <a:t>activity, causing a total absence of pigment from the hair, eyes &amp; skin</a:t>
            </a:r>
          </a:p>
        </p:txBody>
      </p:sp>
      <p:sp>
        <p:nvSpPr>
          <p:cNvPr id="4" name="Slide Number Placeholder 3"/>
          <p:cNvSpPr>
            <a:spLocks noGrp="1"/>
          </p:cNvSpPr>
          <p:nvPr>
            <p:ph type="sldNum" sz="quarter" idx="10"/>
          </p:nvPr>
        </p:nvSpPr>
        <p:spPr/>
        <p:txBody>
          <a:bodyPr/>
          <a:lstStyle/>
          <a:p>
            <a:fld id="{4A2712A9-822E-41CF-BE23-54C8CD0273BF}" type="slidenum">
              <a:rPr lang="en-US" smtClean="0"/>
              <a:pPr/>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6185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00FF"/>
                </a:solidFill>
              </a:rPr>
              <a:t>Oculocutaneous</a:t>
            </a:r>
            <a:r>
              <a:rPr lang="en-US" sz="1200" dirty="0" smtClean="0">
                <a:solidFill>
                  <a:srgbClr val="0000FF"/>
                </a:solidFill>
              </a:rPr>
              <a:t> albinism is most severe form</a:t>
            </a:r>
            <a:r>
              <a:rPr lang="en-US" sz="1200" b="1" dirty="0" smtClean="0">
                <a:solidFill>
                  <a:srgbClr val="0000FF"/>
                </a:solidFill>
              </a:rPr>
              <a:t> </a:t>
            </a:r>
            <a:r>
              <a:rPr lang="en-US" sz="1200" dirty="0" smtClean="0">
                <a:solidFill>
                  <a:srgbClr val="0000FF"/>
                </a:solidFill>
              </a:rPr>
              <a:t>resulting from a deficiency of </a:t>
            </a:r>
            <a:r>
              <a:rPr lang="en-US" sz="1200" i="1" dirty="0" err="1" smtClean="0">
                <a:solidFill>
                  <a:srgbClr val="0000FF"/>
                </a:solidFill>
              </a:rPr>
              <a:t>tyrosinase</a:t>
            </a:r>
            <a:r>
              <a:rPr lang="en-US" sz="1200" i="1" dirty="0" smtClean="0">
                <a:solidFill>
                  <a:srgbClr val="0000FF"/>
                </a:solidFill>
              </a:rPr>
              <a:t> </a:t>
            </a:r>
            <a:r>
              <a:rPr lang="en-US" sz="1200" dirty="0" smtClean="0">
                <a:solidFill>
                  <a:srgbClr val="0000FF"/>
                </a:solidFill>
              </a:rPr>
              <a:t>activity, causing a total absence of pigment from the hair, eyes &amp; skin</a:t>
            </a:r>
          </a:p>
        </p:txBody>
      </p:sp>
      <p:sp>
        <p:nvSpPr>
          <p:cNvPr id="4" name="Slide Number Placeholder 3"/>
          <p:cNvSpPr>
            <a:spLocks noGrp="1"/>
          </p:cNvSpPr>
          <p:nvPr>
            <p:ph type="sldNum" sz="quarter" idx="10"/>
          </p:nvPr>
        </p:nvSpPr>
        <p:spPr/>
        <p:txBody>
          <a:bodyPr/>
          <a:lstStyle/>
          <a:p>
            <a:fld id="{4A2712A9-822E-41CF-BE23-54C8CD0273BF}" type="slidenum">
              <a:rPr lang="en-US" smtClean="0"/>
              <a:pPr/>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179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There, partial </a:t>
            </a:r>
            <a:r>
              <a:rPr lang="en-US" sz="1200" b="0" i="0" kern="1200" dirty="0" err="1" smtClean="0">
                <a:solidFill>
                  <a:schemeClr val="tx1"/>
                </a:solidFill>
                <a:latin typeface="+mn-lt"/>
                <a:ea typeface="+mn-ea"/>
                <a:cs typeface="+mn-cs"/>
              </a:rPr>
              <a:t>decussation</a:t>
            </a:r>
            <a:r>
              <a:rPr lang="en-US" sz="1200" b="0" i="0" kern="1200" dirty="0" smtClean="0">
                <a:solidFill>
                  <a:schemeClr val="tx1"/>
                </a:solidFill>
                <a:latin typeface="+mn-lt"/>
                <a:ea typeface="+mn-ea"/>
                <a:cs typeface="+mn-cs"/>
              </a:rPr>
              <a:t> occurs, and about 53% of the fibers cross to form the optic tracts. Most of these </a:t>
            </a:r>
            <a:r>
              <a:rPr lang="en-US" sz="1200" b="0" i="0" kern="1200" dirty="0" err="1" smtClean="0">
                <a:solidFill>
                  <a:schemeClr val="tx1"/>
                </a:solidFill>
                <a:latin typeface="+mn-lt"/>
                <a:ea typeface="+mn-ea"/>
                <a:cs typeface="+mn-cs"/>
              </a:rPr>
              <a:t>fibres</a:t>
            </a:r>
            <a:r>
              <a:rPr lang="en-US" sz="1200" b="0" i="0" kern="1200" dirty="0" smtClean="0">
                <a:solidFill>
                  <a:schemeClr val="tx1"/>
                </a:solidFill>
                <a:latin typeface="+mn-lt"/>
                <a:ea typeface="+mn-ea"/>
                <a:cs typeface="+mn-cs"/>
              </a:rPr>
              <a:t> terminate in the lateral </a:t>
            </a:r>
            <a:r>
              <a:rPr lang="en-US" sz="1200" b="0" i="0" kern="1200" dirty="0" err="1" smtClean="0">
                <a:solidFill>
                  <a:schemeClr val="tx1"/>
                </a:solidFill>
                <a:latin typeface="+mn-lt"/>
                <a:ea typeface="+mn-ea"/>
                <a:cs typeface="+mn-cs"/>
              </a:rPr>
              <a:t>geniculate</a:t>
            </a:r>
            <a:r>
              <a:rPr lang="en-US" sz="1200" b="0" i="0" kern="1200" dirty="0" smtClean="0">
                <a:solidFill>
                  <a:schemeClr val="tx1"/>
                </a:solidFill>
                <a:latin typeface="+mn-lt"/>
                <a:ea typeface="+mn-ea"/>
                <a:cs typeface="+mn-cs"/>
              </a:rPr>
              <a:t> body.</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8384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1-OCA,.2-OA</a:t>
            </a:r>
            <a:r>
              <a:rPr lang="en-US" baseline="0" dirty="0" smtClean="0"/>
              <a:t> and normal </a:t>
            </a:r>
            <a:r>
              <a:rPr lang="en-US" baseline="0" dirty="0" err="1" smtClean="0"/>
              <a:t>oct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13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6957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LMLN is</a:t>
            </a:r>
            <a:r>
              <a:rPr lang="en-US" baseline="0" dirty="0" smtClean="0"/>
              <a:t> happened with covered one eye at the time</a:t>
            </a:r>
          </a:p>
          <a:p>
            <a:r>
              <a:rPr lang="en-US" baseline="0" dirty="0" err="1" smtClean="0"/>
              <a:t>Spasmus</a:t>
            </a:r>
            <a:r>
              <a:rPr lang="en-US" baseline="0" dirty="0" smtClean="0"/>
              <a:t> </a:t>
            </a:r>
            <a:r>
              <a:rPr lang="en-US" baseline="0" dirty="0" err="1" smtClean="0"/>
              <a:t>nutans</a:t>
            </a:r>
            <a:r>
              <a:rPr lang="en-US" baseline="0" dirty="0" smtClean="0"/>
              <a:t> is associated with AHP</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16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5229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diopathic</a:t>
            </a:r>
            <a:r>
              <a:rPr lang="en-US" dirty="0" smtClean="0"/>
              <a:t> infantile nystagmus is believed to be due to a primary abnormality in </a:t>
            </a:r>
            <a:r>
              <a:rPr lang="en-US" dirty="0" err="1" smtClean="0"/>
              <a:t>oculomotor</a:t>
            </a:r>
            <a:r>
              <a:rPr lang="en-US" dirty="0" smtClean="0"/>
              <a:t> control</a:t>
            </a:r>
          </a:p>
          <a:p>
            <a:r>
              <a:rPr lang="en-US" dirty="0" smtClean="0"/>
              <a:t>Early (usually bilateral) visual deprivation (</a:t>
            </a:r>
            <a:r>
              <a:rPr lang="en-US" dirty="0" err="1" smtClean="0"/>
              <a:t>eg</a:t>
            </a:r>
            <a:r>
              <a:rPr lang="en-US" dirty="0" smtClean="0"/>
              <a:t>), congenital cataracts, severe glaucoma, Peters anomaly</a:t>
            </a:r>
            <a:r>
              <a:rPr lang="en-US" baseline="30000" dirty="0" smtClean="0"/>
              <a:t>[4]</a:t>
            </a:r>
            <a:endParaRPr lang="en-US" dirty="0" smtClean="0"/>
          </a:p>
          <a:p>
            <a:r>
              <a:rPr lang="en-US" dirty="0" err="1" smtClean="0"/>
              <a:t>Foveal</a:t>
            </a:r>
            <a:r>
              <a:rPr lang="en-US" dirty="0" smtClean="0"/>
              <a:t> </a:t>
            </a:r>
            <a:r>
              <a:rPr lang="en-US" dirty="0" err="1" smtClean="0"/>
              <a:t>hypoplasia</a:t>
            </a:r>
            <a:r>
              <a:rPr lang="en-US" dirty="0" smtClean="0"/>
              <a:t> (</a:t>
            </a:r>
            <a:r>
              <a:rPr lang="en-US" dirty="0" err="1" smtClean="0"/>
              <a:t>eg</a:t>
            </a:r>
            <a:r>
              <a:rPr lang="en-US" dirty="0" smtClean="0"/>
              <a:t>, </a:t>
            </a:r>
            <a:r>
              <a:rPr lang="en-US" dirty="0" err="1" smtClean="0"/>
              <a:t>aniridia</a:t>
            </a:r>
            <a:r>
              <a:rPr lang="en-US" dirty="0" smtClean="0"/>
              <a:t>, albinism [nystagmus associated with albinism has characteristics similar to idiopathic infantile nystagmus])</a:t>
            </a:r>
          </a:p>
          <a:p>
            <a:endParaRPr lang="en-US" dirty="0" smtClean="0"/>
          </a:p>
          <a:p>
            <a:r>
              <a:rPr lang="en-US" dirty="0" smtClean="0"/>
              <a:t>Retinal disease (</a:t>
            </a:r>
            <a:r>
              <a:rPr lang="en-US" dirty="0" err="1" smtClean="0"/>
              <a:t>eg</a:t>
            </a:r>
            <a:r>
              <a:rPr lang="en-US" dirty="0" smtClean="0"/>
              <a:t>, </a:t>
            </a:r>
            <a:r>
              <a:rPr lang="en-US" dirty="0" err="1" smtClean="0"/>
              <a:t>Leber</a:t>
            </a:r>
            <a:r>
              <a:rPr lang="en-US" dirty="0" smtClean="0"/>
              <a:t> congenital </a:t>
            </a:r>
            <a:r>
              <a:rPr lang="en-US" dirty="0" err="1" smtClean="0"/>
              <a:t>amaurosis</a:t>
            </a:r>
            <a:r>
              <a:rPr lang="en-US" dirty="0" smtClean="0"/>
              <a:t>, </a:t>
            </a:r>
            <a:r>
              <a:rPr lang="en-US" dirty="0" err="1" smtClean="0"/>
              <a:t>achromatopsia</a:t>
            </a:r>
            <a:r>
              <a:rPr lang="en-US" dirty="0" smtClean="0"/>
              <a:t>, macular toxoplasmosis [especially if bilateral])</a:t>
            </a:r>
          </a:p>
          <a:p>
            <a:endParaRPr lang="en-US" dirty="0" smtClean="0"/>
          </a:p>
          <a:p>
            <a:r>
              <a:rPr lang="en-US" dirty="0" smtClean="0"/>
              <a:t>Retinal detachment (</a:t>
            </a:r>
            <a:r>
              <a:rPr lang="en-US" dirty="0" err="1" smtClean="0"/>
              <a:t>eg</a:t>
            </a:r>
            <a:r>
              <a:rPr lang="en-US" dirty="0" smtClean="0"/>
              <a:t>, severe retinopathy of prematurity, posterior persistent </a:t>
            </a:r>
            <a:r>
              <a:rPr lang="en-US" dirty="0" err="1" smtClean="0"/>
              <a:t>hyperplastic</a:t>
            </a:r>
            <a:r>
              <a:rPr lang="en-US" dirty="0" smtClean="0"/>
              <a:t> primary vitreous, familial </a:t>
            </a:r>
            <a:r>
              <a:rPr lang="en-US" dirty="0" err="1" smtClean="0"/>
              <a:t>exudative</a:t>
            </a:r>
            <a:r>
              <a:rPr lang="en-US" dirty="0" smtClean="0"/>
              <a:t> </a:t>
            </a:r>
            <a:r>
              <a:rPr lang="en-US" dirty="0" err="1" smtClean="0"/>
              <a:t>vitreoretinopathy</a:t>
            </a:r>
            <a:r>
              <a:rPr lang="en-US" dirty="0" smtClean="0"/>
              <a:t>)</a:t>
            </a:r>
          </a:p>
          <a:p>
            <a:endParaRPr lang="en-US" dirty="0" smtClean="0"/>
          </a:p>
          <a:p>
            <a:r>
              <a:rPr lang="en-US" dirty="0" smtClean="0"/>
              <a:t>Optic nerve abnormalities (</a:t>
            </a:r>
            <a:r>
              <a:rPr lang="en-US" dirty="0" err="1" smtClean="0"/>
              <a:t>eg</a:t>
            </a:r>
            <a:r>
              <a:rPr lang="en-US" dirty="0" smtClean="0"/>
              <a:t>, </a:t>
            </a:r>
            <a:r>
              <a:rPr lang="en-US" dirty="0" err="1" smtClean="0"/>
              <a:t>hypoplasia</a:t>
            </a:r>
            <a:r>
              <a:rPr lang="en-US" dirty="0" smtClean="0"/>
              <a:t>, </a:t>
            </a:r>
            <a:r>
              <a:rPr lang="en-US" dirty="0" err="1" smtClean="0"/>
              <a:t>coloboma</a:t>
            </a:r>
            <a:r>
              <a:rPr lang="en-US" dirty="0" smtClean="0"/>
              <a:t>, atrophy)</a:t>
            </a:r>
          </a:p>
          <a:p>
            <a:endParaRPr lang="en-US" dirty="0" smtClean="0"/>
          </a:p>
          <a:p>
            <a:r>
              <a:rPr lang="en-US" dirty="0" smtClean="0"/>
              <a:t>Cortical visual impairment from </a:t>
            </a:r>
            <a:r>
              <a:rPr lang="en-US" dirty="0" err="1" smtClean="0"/>
              <a:t>perinatal</a:t>
            </a:r>
            <a:r>
              <a:rPr lang="en-US" dirty="0" smtClean="0"/>
              <a:t> insult or structural CNS abnormality</a:t>
            </a:r>
          </a:p>
        </p:txBody>
      </p:sp>
      <p:sp>
        <p:nvSpPr>
          <p:cNvPr id="4" name="Slide Number Placeholder 3"/>
          <p:cNvSpPr>
            <a:spLocks noGrp="1"/>
          </p:cNvSpPr>
          <p:nvPr>
            <p:ph type="sldNum" sz="quarter" idx="10"/>
          </p:nvPr>
        </p:nvSpPr>
        <p:spPr/>
        <p:txBody>
          <a:bodyPr/>
          <a:lstStyle/>
          <a:p>
            <a:fld id="{4A2712A9-822E-41CF-BE23-54C8CD0273BF}" type="slidenum">
              <a:rPr lang="en-US" smtClean="0"/>
              <a:pPr/>
              <a:t>17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2357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Paraneoplastic-neuroblastoma</a:t>
            </a:r>
            <a:r>
              <a:rPr lang="en-US" dirty="0" smtClean="0"/>
              <a:t> with </a:t>
            </a:r>
            <a:r>
              <a:rPr lang="en-US" dirty="0" err="1" smtClean="0"/>
              <a:t>opsoclonus</a:t>
            </a:r>
            <a:endParaRPr lang="en-US" dirty="0"/>
          </a:p>
        </p:txBody>
      </p:sp>
      <p:sp>
        <p:nvSpPr>
          <p:cNvPr id="4" name="Slide Number Placeholder 3"/>
          <p:cNvSpPr>
            <a:spLocks noGrp="1"/>
          </p:cNvSpPr>
          <p:nvPr>
            <p:ph type="sldNum" sz="quarter" idx="10"/>
          </p:nvPr>
        </p:nvSpPr>
        <p:spPr/>
        <p:txBody>
          <a:bodyPr/>
          <a:lstStyle/>
          <a:p>
            <a:fld id="{4A2712A9-822E-41CF-BE23-54C8CD0273BF}" type="slidenum">
              <a:rPr lang="en-US" smtClean="0"/>
              <a:pPr/>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47237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Jon micheal\Desktop\Jo-Angkor-Wat.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68938"/>
            <a:ext cx="9139052" cy="313296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5C143-8F2E-4D4F-9F18-CC8C367DFC2B}"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AF36-5241-48D5-9E1F-2A51FFA301FB}" type="slidenum">
              <a:rPr lang="en-US" smtClean="0"/>
              <a:pPr/>
              <a:t>‹#›</a:t>
            </a:fld>
            <a:endParaRPr lang="en-US"/>
          </a:p>
        </p:txBody>
      </p:sp>
      <p:sp>
        <p:nvSpPr>
          <p:cNvPr id="9" name="Rectangle 8"/>
          <p:cNvSpPr/>
          <p:nvPr userDrawn="1"/>
        </p:nvSpPr>
        <p:spPr>
          <a:xfrm>
            <a:off x="0" y="3025929"/>
            <a:ext cx="9144000" cy="3832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Jon micheal\Desktop\document\001A00000085caHIAQ.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19200" y="11320"/>
            <a:ext cx="1009650" cy="68128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6746" y="-68938"/>
            <a:ext cx="1390651" cy="769441"/>
          </a:xfrm>
          <a:prstGeom prst="rect">
            <a:avLst/>
          </a:prstGeom>
          <a:noFill/>
        </p:spPr>
        <p:txBody>
          <a:bodyPr wrap="squar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12</a:t>
            </a:r>
            <a:r>
              <a:rPr lang="en-US" sz="2800" b="1" cap="none" spc="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endParaRPr lang="en-US" sz="1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userDrawn="1"/>
        </p:nvSpPr>
        <p:spPr>
          <a:xfrm>
            <a:off x="-62853" y="554162"/>
            <a:ext cx="2933959" cy="400110"/>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rPr>
              <a:t>Annual COS Congress</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endParaRPr>
          </a:p>
        </p:txBody>
      </p:sp>
      <p:sp>
        <p:nvSpPr>
          <p:cNvPr id="12" name="Rectangle 11"/>
          <p:cNvSpPr/>
          <p:nvPr userDrawn="1"/>
        </p:nvSpPr>
        <p:spPr>
          <a:xfrm>
            <a:off x="-152400" y="784995"/>
            <a:ext cx="2565824" cy="338554"/>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rPr>
              <a:t>5-6 December 2014</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endParaRPr>
          </a:p>
        </p:txBody>
      </p:sp>
      <p:sp>
        <p:nvSpPr>
          <p:cNvPr id="18" name="Trapezoid 17"/>
          <p:cNvSpPr/>
          <p:nvPr userDrawn="1"/>
        </p:nvSpPr>
        <p:spPr>
          <a:xfrm>
            <a:off x="990" y="2971201"/>
            <a:ext cx="9144000" cy="76200"/>
          </a:xfrm>
          <a:prstGeom prst="trapezoi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47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0"/>
                                        <p:tgtEl>
                                          <p:spTgt spid="1027"/>
                                        </p:tgtEl>
                                      </p:cBhvr>
                                    </p:animEffect>
                                    <p:anim calcmode="lin" valueType="num">
                                      <p:cBhvr>
                                        <p:cTn id="8" dur="5000" fill="hold"/>
                                        <p:tgtEl>
                                          <p:spTgt spid="1027"/>
                                        </p:tgtEl>
                                        <p:attrNameLst>
                                          <p:attrName>ppt_w</p:attrName>
                                        </p:attrNameLst>
                                      </p:cBhvr>
                                      <p:tavLst>
                                        <p:tav tm="0" fmla="#ppt_w*sin(2.5*pi*$)">
                                          <p:val>
                                            <p:fltVal val="0"/>
                                          </p:val>
                                        </p:tav>
                                        <p:tav tm="100000">
                                          <p:val>
                                            <p:fltVal val="1"/>
                                          </p:val>
                                        </p:tav>
                                      </p:tavLst>
                                    </p:anim>
                                    <p:anim calcmode="lin" valueType="num">
                                      <p:cBhvr>
                                        <p:cTn id="9" dur="5000" fill="hold"/>
                                        <p:tgtEl>
                                          <p:spTgt spid="102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900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0"/>
                                        <p:tgtEl>
                                          <p:spTgt spid="1027"/>
                                        </p:tgtEl>
                                      </p:cBhvr>
                                    </p:animEffect>
                                    <p:anim calcmode="lin" valueType="num">
                                      <p:cBhvr>
                                        <p:cTn id="13" dur="5000" fill="hold"/>
                                        <p:tgtEl>
                                          <p:spTgt spid="1027"/>
                                        </p:tgtEl>
                                        <p:attrNameLst>
                                          <p:attrName>ppt_w</p:attrName>
                                        </p:attrNameLst>
                                      </p:cBhvr>
                                      <p:tavLst>
                                        <p:tav tm="0" fmla="#ppt_w*sin(2.5*pi*$)">
                                          <p:val>
                                            <p:fltVal val="0"/>
                                          </p:val>
                                        </p:tav>
                                        <p:tav tm="100000">
                                          <p:val>
                                            <p:fltVal val="1"/>
                                          </p:val>
                                        </p:tav>
                                      </p:tavLst>
                                    </p:anim>
                                    <p:anim calcmode="lin" valueType="num">
                                      <p:cBhvr>
                                        <p:cTn id="14" dur="5000" fill="hold"/>
                                        <p:tgtEl>
                                          <p:spTgt spid="102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980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0"/>
                                        <p:tgtEl>
                                          <p:spTgt spid="1027"/>
                                        </p:tgtEl>
                                      </p:cBhvr>
                                    </p:animEffect>
                                    <p:anim calcmode="lin" valueType="num">
                                      <p:cBhvr>
                                        <p:cTn id="18" dur="5000" fill="hold"/>
                                        <p:tgtEl>
                                          <p:spTgt spid="1027"/>
                                        </p:tgtEl>
                                        <p:attrNameLst>
                                          <p:attrName>ppt_w</p:attrName>
                                        </p:attrNameLst>
                                      </p:cBhvr>
                                      <p:tavLst>
                                        <p:tav tm="0" fmla="#ppt_w*sin(2.5*pi*$)">
                                          <p:val>
                                            <p:fltVal val="0"/>
                                          </p:val>
                                        </p:tav>
                                        <p:tav tm="100000">
                                          <p:val>
                                            <p:fltVal val="1"/>
                                          </p:val>
                                        </p:tav>
                                      </p:tavLst>
                                    </p:anim>
                                    <p:anim calcmode="lin" valueType="num">
                                      <p:cBhvr>
                                        <p:cTn id="19" dur="5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66800"/>
            <a:ext cx="8229600" cy="1015340"/>
          </a:xfrm>
        </p:spPr>
        <p:txBody>
          <a:bodyPr/>
          <a:lstStyle/>
          <a:p>
            <a:r>
              <a:rPr lang="en-US" dirty="0" smtClean="0"/>
              <a:t>Click to </a:t>
            </a:r>
            <a:r>
              <a:rPr lang="en-US" dirty="0" err="1" smtClean="0"/>
              <a:t>ed</a:t>
            </a:r>
            <a:r>
              <a:rPr lang="en-US" dirty="0" smtClean="0"/>
              <a:t> Master title style</a:t>
            </a:r>
            <a:endParaRPr lang="en-US" dirty="0"/>
          </a:p>
        </p:txBody>
      </p:sp>
      <p:sp>
        <p:nvSpPr>
          <p:cNvPr id="3" name="Content Placeholder 2"/>
          <p:cNvSpPr>
            <a:spLocks noGrp="1"/>
          </p:cNvSpPr>
          <p:nvPr>
            <p:ph idx="1"/>
          </p:nvPr>
        </p:nvSpPr>
        <p:spPr>
          <a:xfrm>
            <a:off x="457200" y="2514600"/>
            <a:ext cx="8229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5C143-8F2E-4D4F-9F18-CC8C367DFC2B}" type="datetimeFigureOut">
              <a:rPr lang="en-US" smtClean="0"/>
              <a:pPr/>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AF36-5241-48D5-9E1F-2A51FFA301FB}" type="slidenum">
              <a:rPr lang="en-US" smtClean="0"/>
              <a:pPr/>
              <a:t>‹#›</a:t>
            </a:fld>
            <a:endParaRPr lang="en-US"/>
          </a:p>
        </p:txBody>
      </p:sp>
      <p:pic>
        <p:nvPicPr>
          <p:cNvPr id="8" name="Picture 2" descr="http://www.freedomfromchains.org/images/pic-cambodia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495800" y="0"/>
            <a:ext cx="4648200" cy="91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371600" y="-93025"/>
            <a:ext cx="5257800" cy="76944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12</a:t>
            </a:r>
            <a:r>
              <a:rPr lang="en-US" sz="1800" b="1" cap="none" spc="50" baseline="30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t>
            </a:r>
            <a:r>
              <a:rPr lang="en-US" sz="2800" b="1" cap="none" spc="50" baseline="30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1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Annual Cambodian</a:t>
            </a:r>
            <a:r>
              <a:rPr lang="en-US" sz="1200" b="1" cap="none" spc="5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Ophthalmological Society</a:t>
            </a:r>
            <a:r>
              <a:rPr lang="en-US" sz="1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Congress</a:t>
            </a:r>
          </a:p>
          <a:p>
            <a:pPr algn="ctr"/>
            <a:endParaRPr lang="en-US" sz="1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 name="Picture 3" descr="C:\Users\Jon micheal\Desktop\document\001A00000085caHIAQ.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9600" y="0"/>
            <a:ext cx="1009650" cy="68128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745351" y="310761"/>
            <a:ext cx="2565824" cy="307777"/>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l"/>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rPr>
              <a:t>5-6 December 2014</a:t>
            </a:r>
            <a:endParaRPr lang="en-US"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endParaRPr>
          </a:p>
        </p:txBody>
      </p:sp>
      <p:sp>
        <p:nvSpPr>
          <p:cNvPr id="12" name="Trapezoid 11"/>
          <p:cNvSpPr/>
          <p:nvPr userDrawn="1"/>
        </p:nvSpPr>
        <p:spPr>
          <a:xfrm>
            <a:off x="0" y="902525"/>
            <a:ext cx="9144000"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212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anim calcmode="lin" valueType="num">
                                      <p:cBhvr>
                                        <p:cTn id="8" dur="5000" fill="hold"/>
                                        <p:tgtEl>
                                          <p:spTgt spid="10"/>
                                        </p:tgtEl>
                                        <p:attrNameLst>
                                          <p:attrName>ppt_w</p:attrName>
                                        </p:attrNameLst>
                                      </p:cBhvr>
                                      <p:tavLst>
                                        <p:tav tm="0" fmla="#ppt_w*sin(2.5*pi*$)">
                                          <p:val>
                                            <p:fltVal val="0"/>
                                          </p:val>
                                        </p:tav>
                                        <p:tav tm="100000">
                                          <p:val>
                                            <p:fltVal val="1"/>
                                          </p:val>
                                        </p:tav>
                                      </p:tavLst>
                                    </p:anim>
                                    <p:anim calcmode="lin" valueType="num">
                                      <p:cBhvr>
                                        <p:cTn id="9" dur="5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9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0"/>
                                        <p:tgtEl>
                                          <p:spTgt spid="10"/>
                                        </p:tgtEl>
                                      </p:cBhvr>
                                    </p:animEffect>
                                    <p:anim calcmode="lin" valueType="num">
                                      <p:cBhvr>
                                        <p:cTn id="13" dur="5000" fill="hold"/>
                                        <p:tgtEl>
                                          <p:spTgt spid="10"/>
                                        </p:tgtEl>
                                        <p:attrNameLst>
                                          <p:attrName>ppt_w</p:attrName>
                                        </p:attrNameLst>
                                      </p:cBhvr>
                                      <p:tavLst>
                                        <p:tav tm="0" fmla="#ppt_w*sin(2.5*pi*$)">
                                          <p:val>
                                            <p:fltVal val="0"/>
                                          </p:val>
                                        </p:tav>
                                        <p:tav tm="100000">
                                          <p:val>
                                            <p:fltVal val="1"/>
                                          </p:val>
                                        </p:tav>
                                      </p:tavLst>
                                    </p:anim>
                                    <p:anim calcmode="lin" valueType="num">
                                      <p:cBhvr>
                                        <p:cTn id="14" dur="5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98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0"/>
                                        <p:tgtEl>
                                          <p:spTgt spid="10"/>
                                        </p:tgtEl>
                                      </p:cBhvr>
                                    </p:animEffect>
                                    <p:anim calcmode="lin" valueType="num">
                                      <p:cBhvr>
                                        <p:cTn id="18" dur="5000" fill="hold"/>
                                        <p:tgtEl>
                                          <p:spTgt spid="10"/>
                                        </p:tgtEl>
                                        <p:attrNameLst>
                                          <p:attrName>ppt_w</p:attrName>
                                        </p:attrNameLst>
                                      </p:cBhvr>
                                      <p:tavLst>
                                        <p:tav tm="0" fmla="#ppt_w*sin(2.5*pi*$)">
                                          <p:val>
                                            <p:fltVal val="0"/>
                                          </p:val>
                                        </p:tav>
                                        <p:tav tm="100000">
                                          <p:val>
                                            <p:fltVal val="1"/>
                                          </p:val>
                                        </p:tav>
                                      </p:tavLst>
                                    </p:anim>
                                    <p:anim calcmode="lin" valueType="num">
                                      <p:cBhvr>
                                        <p:cTn id="19"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5C143-8F2E-4D4F-9F18-CC8C367DFC2B}" type="datetimeFigureOut">
              <a:rPr lang="en-US" smtClean="0"/>
              <a:pPr/>
              <a:t>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5AF36-5241-48D5-9E1F-2A51FFA301FB}" type="slidenum">
              <a:rPr lang="en-US" smtClean="0"/>
              <a:pPr/>
              <a:t>‹#›</a:t>
            </a:fld>
            <a:endParaRPr lang="en-US"/>
          </a:p>
        </p:txBody>
      </p:sp>
    </p:spTree>
    <p:extLst>
      <p:ext uri="{BB962C8B-B14F-4D97-AF65-F5344CB8AC3E}">
        <p14:creationId xmlns:p14="http://schemas.microsoft.com/office/powerpoint/2010/main" val="81016855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file:///C:\Users\ROMANEA\Desktop\Ocular%20Albinism&amp;Nystagmus\11.wmv" TargetMode="External"/><Relationship Id="rId2" Type="http://schemas.openxmlformats.org/officeDocument/2006/relationships/video" Target="file:///C:\Users\ROMANEA\Desktop\Ocular%20Albinism&amp;Nystagmus\11.wm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1.png"/><Relationship Id="rId1" Type="http://schemas.microsoft.com/office/2007/relationships/media" Target="file:///C:\Users\ROMANEA\Desktop\Ocular%20Albinism&amp;Nystagmus\Untitled.wmv" TargetMode="External"/><Relationship Id="rId2" Type="http://schemas.openxmlformats.org/officeDocument/2006/relationships/video" Target="file:///C:\Users\ROMANEA\Desktop\Ocular%20Albinism&amp;Nystagmus\Untitled.wm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dward_Nettleship" TargetMode="External"/><Relationship Id="rId4" Type="http://schemas.openxmlformats.org/officeDocument/2006/relationships/hyperlink" Target="http://en.wikipedia.org/wiki/Harold_Francis_Fall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3178175"/>
            <a:ext cx="7772400" cy="1470025"/>
          </a:xfrm>
        </p:spPr>
        <p:txBody>
          <a:bodyPr>
            <a:noAutofit/>
          </a:bodyPr>
          <a:lstStyle/>
          <a:p>
            <a:r>
              <a:rPr lang="en-US" sz="4800" dirty="0" smtClean="0">
                <a:solidFill>
                  <a:srgbClr val="0000FF"/>
                </a:solidFill>
              </a:rPr>
              <a:t>Ocular </a:t>
            </a:r>
            <a:r>
              <a:rPr lang="en-US" sz="4800" dirty="0" err="1" smtClean="0">
                <a:solidFill>
                  <a:srgbClr val="0000FF"/>
                </a:solidFill>
              </a:rPr>
              <a:t>Albinism&amp;Nystagmus</a:t>
            </a:r>
            <a:r>
              <a:rPr lang="en-US" sz="4800" dirty="0" smtClean="0">
                <a:solidFill>
                  <a:srgbClr val="0000FF"/>
                </a:solidFill>
              </a:rPr>
              <a:t> </a:t>
            </a:r>
            <a:br>
              <a:rPr lang="en-US" sz="4800" dirty="0" smtClean="0">
                <a:solidFill>
                  <a:srgbClr val="0000FF"/>
                </a:solidFill>
              </a:rPr>
            </a:br>
            <a:r>
              <a:rPr lang="en-US" sz="4800" dirty="0" smtClean="0">
                <a:solidFill>
                  <a:srgbClr val="0000FF"/>
                </a:solidFill>
              </a:rPr>
              <a:t>Management</a:t>
            </a:r>
            <a:endParaRPr lang="en-US" sz="4800" dirty="0">
              <a:solidFill>
                <a:srgbClr val="0000FF"/>
              </a:solidFill>
            </a:endParaRPr>
          </a:p>
        </p:txBody>
      </p:sp>
      <p:sp>
        <p:nvSpPr>
          <p:cNvPr id="3" name="Subtitle 2"/>
          <p:cNvSpPr>
            <a:spLocks noGrp="1"/>
          </p:cNvSpPr>
          <p:nvPr>
            <p:ph type="subTitle" idx="1"/>
          </p:nvPr>
        </p:nvSpPr>
        <p:spPr>
          <a:xfrm>
            <a:off x="4419600" y="5257800"/>
            <a:ext cx="4953000" cy="1524000"/>
          </a:xfrm>
        </p:spPr>
        <p:txBody>
          <a:bodyPr>
            <a:noAutofit/>
          </a:bodyPr>
          <a:lstStyle/>
          <a:p>
            <a:r>
              <a:rPr lang="en-US" b="1" dirty="0" smtClean="0">
                <a:solidFill>
                  <a:schemeClr val="tx1"/>
                </a:solidFill>
              </a:rPr>
              <a:t>Dr. </a:t>
            </a:r>
            <a:r>
              <a:rPr lang="en-US" b="1" dirty="0" err="1" smtClean="0">
                <a:solidFill>
                  <a:schemeClr val="tx1"/>
                </a:solidFill>
              </a:rPr>
              <a:t>Soeung</a:t>
            </a:r>
            <a:r>
              <a:rPr lang="en-US" b="1" dirty="0" smtClean="0">
                <a:solidFill>
                  <a:schemeClr val="tx1"/>
                </a:solidFill>
              </a:rPr>
              <a:t> </a:t>
            </a:r>
            <a:r>
              <a:rPr lang="en-US" b="1" dirty="0" err="1" smtClean="0">
                <a:solidFill>
                  <a:schemeClr val="tx1"/>
                </a:solidFill>
              </a:rPr>
              <a:t>Soryoun</a:t>
            </a:r>
            <a:r>
              <a:rPr lang="en-US" b="1" dirty="0" smtClean="0">
                <a:solidFill>
                  <a:schemeClr val="tx1"/>
                </a:solidFill>
              </a:rPr>
              <a:t> </a:t>
            </a:r>
          </a:p>
          <a:p>
            <a:r>
              <a:rPr lang="en-US" b="1" dirty="0" smtClean="0">
                <a:solidFill>
                  <a:schemeClr val="tx1"/>
                </a:solidFill>
              </a:rPr>
              <a:t>CSC</a:t>
            </a:r>
            <a:endParaRPr lang="en-US" b="1" dirty="0">
              <a:solidFill>
                <a:schemeClr val="tx1"/>
              </a:solidFill>
            </a:endParaRPr>
          </a:p>
        </p:txBody>
      </p:sp>
    </p:spTree>
    <p:extLst>
      <p:ext uri="{BB962C8B-B14F-4D97-AF65-F5344CB8AC3E}">
        <p14:creationId xmlns:p14="http://schemas.microsoft.com/office/powerpoint/2010/main" val="42077787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video</a:t>
            </a:r>
            <a:endParaRPr lang="en-US" dirty="0"/>
          </a:p>
        </p:txBody>
      </p:sp>
      <p:pic>
        <p:nvPicPr>
          <p:cNvPr id="9" name="11.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143000" y="1981200"/>
            <a:ext cx="6788150" cy="4525963"/>
          </a:xfrm>
          <a:prstGeom prst="rect">
            <a:avLst/>
          </a:prstGeom>
        </p:spPr>
      </p:pic>
    </p:spTree>
    <p:extLst>
      <p:ext uri="{BB962C8B-B14F-4D97-AF65-F5344CB8AC3E}">
        <p14:creationId xmlns:p14="http://schemas.microsoft.com/office/powerpoint/2010/main" val="298445324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Ocular exam :</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VA: CF2m UCVA</a:t>
            </a:r>
          </a:p>
          <a:p>
            <a:endParaRPr lang="en-US" dirty="0" smtClean="0">
              <a:solidFill>
                <a:srgbClr val="C00000"/>
              </a:solidFill>
            </a:endParaRPr>
          </a:p>
          <a:p>
            <a:r>
              <a:rPr lang="en-US" dirty="0" smtClean="0">
                <a:solidFill>
                  <a:srgbClr val="C00000"/>
                </a:solidFill>
              </a:rPr>
              <a:t>Horizontal </a:t>
            </a:r>
            <a:r>
              <a:rPr lang="en-US" dirty="0" err="1" smtClean="0">
                <a:solidFill>
                  <a:srgbClr val="C00000"/>
                </a:solidFill>
              </a:rPr>
              <a:t>pendular</a:t>
            </a:r>
            <a:r>
              <a:rPr lang="en-US" dirty="0" smtClean="0">
                <a:solidFill>
                  <a:srgbClr val="C00000"/>
                </a:solidFill>
              </a:rPr>
              <a:t> nystagmus w/mild rotational component</a:t>
            </a:r>
            <a:endParaRPr lang="en-US" dirty="0" smtClean="0"/>
          </a:p>
          <a:p>
            <a:endParaRPr lang="en-US" dirty="0" smtClean="0"/>
          </a:p>
          <a:p>
            <a:r>
              <a:rPr lang="en-US" dirty="0" err="1" smtClean="0"/>
              <a:t>Transillumination</a:t>
            </a:r>
            <a:r>
              <a:rPr lang="en-US" dirty="0" smtClean="0"/>
              <a:t> Iris Defects</a:t>
            </a:r>
          </a:p>
          <a:p>
            <a:endParaRPr lang="en-US" dirty="0" smtClean="0"/>
          </a:p>
          <a:p>
            <a:r>
              <a:rPr lang="en-US" dirty="0" err="1" smtClean="0"/>
              <a:t>Hypopigmentation</a:t>
            </a:r>
            <a:r>
              <a:rPr lang="en-US" dirty="0" smtClean="0"/>
              <a:t> of the </a:t>
            </a:r>
            <a:r>
              <a:rPr lang="en-US" dirty="0" err="1" smtClean="0"/>
              <a:t>fundus</a:t>
            </a:r>
            <a:r>
              <a:rPr lang="en-US" dirty="0" smtClean="0"/>
              <a:t> with clearly visible </a:t>
            </a:r>
            <a:r>
              <a:rPr lang="en-US" dirty="0" err="1" smtClean="0"/>
              <a:t>choroidal</a:t>
            </a:r>
            <a:r>
              <a:rPr lang="en-US" dirty="0" smtClean="0"/>
              <a:t> </a:t>
            </a:r>
            <a:r>
              <a:rPr lang="en-US" dirty="0" err="1" smtClean="0"/>
              <a:t>vessels+foveal</a:t>
            </a:r>
            <a:r>
              <a:rPr lang="en-US" dirty="0" smtClean="0"/>
              <a:t> </a:t>
            </a:r>
            <a:r>
              <a:rPr lang="en-US" dirty="0" err="1" smtClean="0"/>
              <a:t>hypoplasia</a:t>
            </a:r>
            <a:r>
              <a:rPr lang="en-US" dirty="0" smtClean="0"/>
              <a:t> </a:t>
            </a:r>
          </a:p>
          <a:p>
            <a:pPr>
              <a:buNone/>
            </a:pPr>
            <a:endParaRPr lang="en-US" dirty="0" smtClean="0"/>
          </a:p>
          <a:p>
            <a:endParaRPr lang="en-US" dirty="0" smtClean="0">
              <a:solidFill>
                <a:srgbClr val="002060"/>
              </a:solidFill>
            </a:endParaRPr>
          </a:p>
          <a:p>
            <a:pPr>
              <a:buNone/>
            </a:pPr>
            <a:endParaRPr lang="en-US" dirty="0" smtClean="0">
              <a:solidFill>
                <a:srgbClr val="002060"/>
              </a:solidFill>
            </a:endParaRPr>
          </a:p>
          <a:p>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255074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2.gstatic.com/images?q=tbn:ANd9GcQWBVEYsfHtjXvnX354jnY5wa2bLnsZQF4weqF0-bRXFGqEZixC"/>
          <p:cNvPicPr>
            <a:picLocks noGrp="1" noChangeAspect="1" noChangeArrowheads="1"/>
          </p:cNvPicPr>
          <p:nvPr>
            <p:ph sz="half" idx="4294967295"/>
          </p:nvPr>
        </p:nvPicPr>
        <p:blipFill>
          <a:blip r:embed="rId2"/>
          <a:srcRect/>
          <a:stretch>
            <a:fillRect/>
          </a:stretch>
        </p:blipFill>
        <p:spPr bwMode="auto">
          <a:xfrm>
            <a:off x="606251" y="2286000"/>
            <a:ext cx="4422949" cy="4410030"/>
          </a:xfrm>
          <a:prstGeom prst="rect">
            <a:avLst/>
          </a:prstGeom>
          <a:noFill/>
        </p:spPr>
      </p:pic>
      <p:pic>
        <p:nvPicPr>
          <p:cNvPr id="7" name="Content Placeholder 6" descr="C:\Users\compaq\Desktop\Poy Solideth\Poy Solideth\Poy_Solideth_Retina_OD_20140919_113634.jpg"/>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5181600" y="4594034"/>
            <a:ext cx="2814801" cy="2111101"/>
          </a:xfrm>
          <a:prstGeom prst="rect">
            <a:avLst/>
          </a:prstGeom>
          <a:noFill/>
        </p:spPr>
      </p:pic>
      <p:pic>
        <p:nvPicPr>
          <p:cNvPr id="8" name="Picture 8" descr="C:\Users\compaq\Desktop\Poy Solideth\Poy Solideth\Poy_Solideth_Retina_OS_20140919_1140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2286000"/>
            <a:ext cx="2819400" cy="2264172"/>
          </a:xfrm>
          <a:prstGeom prst="rect">
            <a:avLst/>
          </a:prstGeom>
          <a:noFill/>
          <a:ln>
            <a:noFill/>
            <a:prstDash val="sysDash"/>
            <a:miter lim="800000"/>
          </a:ln>
        </p:spPr>
      </p:pic>
      <p:sp>
        <p:nvSpPr>
          <p:cNvPr id="9" name="Text Placeholder 4"/>
          <p:cNvSpPr txBox="1">
            <a:spLocks/>
          </p:cNvSpPr>
          <p:nvPr/>
        </p:nvSpPr>
        <p:spPr>
          <a:xfrm>
            <a:off x="1905000" y="1447800"/>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TID</a:t>
            </a:r>
            <a:endParaRPr lang="en-US" dirty="0"/>
          </a:p>
        </p:txBody>
      </p:sp>
      <p:sp>
        <p:nvSpPr>
          <p:cNvPr id="10" name="Text Placeholder 6"/>
          <p:cNvSpPr txBox="1">
            <a:spLocks/>
          </p:cNvSpPr>
          <p:nvPr/>
        </p:nvSpPr>
        <p:spPr>
          <a:xfrm>
            <a:off x="4876800" y="1524000"/>
            <a:ext cx="4041775" cy="63976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Retinal hypopigmentation </a:t>
            </a:r>
            <a:endParaRPr lang="en-US" dirty="0"/>
          </a:p>
        </p:txBody>
      </p:sp>
    </p:spTree>
    <p:extLst>
      <p:ext uri="{BB962C8B-B14F-4D97-AF65-F5344CB8AC3E}">
        <p14:creationId xmlns:p14="http://schemas.microsoft.com/office/powerpoint/2010/main" val="479478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38200"/>
            <a:ext cx="8229600" cy="1015340"/>
          </a:xfrm>
        </p:spPr>
        <p:txBody>
          <a:bodyPr/>
          <a:lstStyle/>
          <a:p>
            <a:r>
              <a:rPr lang="en-US" dirty="0" smtClean="0"/>
              <a:t>Oct with fovea </a:t>
            </a:r>
            <a:r>
              <a:rPr lang="en-US" dirty="0" err="1" smtClean="0"/>
              <a:t>hypoplasia</a:t>
            </a:r>
            <a:endParaRPr lang="en-US" dirty="0"/>
          </a:p>
        </p:txBody>
      </p:sp>
      <p:pic>
        <p:nvPicPr>
          <p:cNvPr id="1026" name="Picture 2" descr="C:\Users\compaq\Downloads\image (2).png"/>
          <p:cNvPicPr>
            <a:picLocks noGrp="1" noChangeAspect="1" noChangeArrowheads="1"/>
          </p:cNvPicPr>
          <p:nvPr>
            <p:ph idx="1"/>
          </p:nvPr>
        </p:nvPicPr>
        <p:blipFill>
          <a:blip r:embed="rId3"/>
          <a:srcRect/>
          <a:stretch>
            <a:fillRect/>
          </a:stretch>
        </p:blipFill>
        <p:spPr bwMode="auto">
          <a:xfrm>
            <a:off x="1066800" y="1752600"/>
            <a:ext cx="3781425" cy="2924175"/>
          </a:xfrm>
          <a:prstGeom prst="rect">
            <a:avLst/>
          </a:prstGeom>
          <a:noFill/>
        </p:spPr>
      </p:pic>
      <p:pic>
        <p:nvPicPr>
          <p:cNvPr id="1027" name="Picture 3" descr="C:\Users\compaq\Downloads\image (4).png"/>
          <p:cNvPicPr>
            <a:picLocks noChangeAspect="1" noChangeArrowheads="1"/>
          </p:cNvPicPr>
          <p:nvPr/>
        </p:nvPicPr>
        <p:blipFill>
          <a:blip r:embed="rId4"/>
          <a:srcRect/>
          <a:stretch>
            <a:fillRect/>
          </a:stretch>
        </p:blipFill>
        <p:spPr bwMode="auto">
          <a:xfrm>
            <a:off x="4876800" y="1752600"/>
            <a:ext cx="3781425" cy="2924175"/>
          </a:xfrm>
          <a:prstGeom prst="rect">
            <a:avLst/>
          </a:prstGeom>
          <a:noFill/>
        </p:spPr>
      </p:pic>
      <p:pic>
        <p:nvPicPr>
          <p:cNvPr id="5" name="Picture 2" descr="Fig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4724400"/>
            <a:ext cx="5638800" cy="1828800"/>
          </a:xfrm>
          <a:prstGeom prst="rect">
            <a:avLst/>
          </a:prstGeom>
          <a:noFill/>
        </p:spPr>
      </p:pic>
    </p:spTree>
    <p:extLst>
      <p:ext uri="{BB962C8B-B14F-4D97-AF65-F5344CB8AC3E}">
        <p14:creationId xmlns:p14="http://schemas.microsoft.com/office/powerpoint/2010/main" val="158998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Management for albinism </a:t>
            </a:r>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Early detection and correction of refractive errors</a:t>
            </a:r>
          </a:p>
          <a:p>
            <a:endParaRPr lang="en-US" dirty="0" smtClean="0"/>
          </a:p>
          <a:p>
            <a:r>
              <a:rPr lang="en-US" dirty="0" smtClean="0"/>
              <a:t>Sunglasses or special filter glasses for </a:t>
            </a:r>
            <a:r>
              <a:rPr lang="en-US" dirty="0" smtClean="0">
                <a:solidFill>
                  <a:srgbClr val="FF0000"/>
                </a:solidFill>
              </a:rPr>
              <a:t>photoaversion</a:t>
            </a:r>
          </a:p>
          <a:p>
            <a:endParaRPr lang="en-US" dirty="0" smtClean="0"/>
          </a:p>
          <a:p>
            <a:r>
              <a:rPr lang="en-US" dirty="0" smtClean="0"/>
              <a:t>Management of associated nystagmus </a:t>
            </a:r>
          </a:p>
          <a:p>
            <a:pPr lvl="1"/>
            <a:r>
              <a:rPr lang="en-US" dirty="0" smtClean="0"/>
              <a:t>Prismatic spectacle correction for abnormal head posture associated with null point</a:t>
            </a:r>
          </a:p>
          <a:p>
            <a:pPr lvl="1"/>
            <a:r>
              <a:rPr lang="en-US" dirty="0" smtClean="0"/>
              <a:t>Nystagmus correction with surgery can be considered</a:t>
            </a:r>
          </a:p>
          <a:p>
            <a:endParaRPr lang="en-US" dirty="0" smtClean="0"/>
          </a:p>
          <a:p>
            <a:pPr>
              <a:buNone/>
            </a:pPr>
            <a:endParaRPr lang="en-US" dirty="0"/>
          </a:p>
        </p:txBody>
      </p:sp>
    </p:spTree>
    <p:extLst>
      <p:ext uri="{BB962C8B-B14F-4D97-AF65-F5344CB8AC3E}">
        <p14:creationId xmlns:p14="http://schemas.microsoft.com/office/powerpoint/2010/main" val="17514386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 of Nystagmus  </a:t>
            </a:r>
            <a:endParaRPr lang="en-US" dirty="0"/>
          </a:p>
        </p:txBody>
      </p:sp>
      <p:sp>
        <p:nvSpPr>
          <p:cNvPr id="2" name="Content Placeholder 1"/>
          <p:cNvSpPr>
            <a:spLocks noGrp="1"/>
          </p:cNvSpPr>
          <p:nvPr>
            <p:ph idx="1"/>
          </p:nvPr>
        </p:nvSpPr>
        <p:spPr/>
        <p:txBody>
          <a:bodyPr>
            <a:normAutofit fontScale="92500" lnSpcReduction="20000"/>
          </a:bodyPr>
          <a:lstStyle/>
          <a:p>
            <a:pPr fontAlgn="base"/>
            <a:r>
              <a:rPr lang="en-US" dirty="0" smtClean="0"/>
              <a:t> Condition that causes involuntary, rapid movement of one or both eyes. </a:t>
            </a:r>
          </a:p>
          <a:p>
            <a:pPr fontAlgn="base"/>
            <a:endParaRPr lang="en-US" dirty="0" smtClean="0"/>
          </a:p>
          <a:p>
            <a:pPr fontAlgn="base"/>
            <a:r>
              <a:rPr lang="en-US" dirty="0" smtClean="0"/>
              <a:t>Can be </a:t>
            </a:r>
            <a:r>
              <a:rPr lang="en-US" dirty="0" err="1" smtClean="0"/>
              <a:t>pendular</a:t>
            </a:r>
            <a:r>
              <a:rPr lang="en-US" dirty="0" smtClean="0"/>
              <a:t>, jerking, upbeat, downbeat, rotational movement, periodic alternating</a:t>
            </a:r>
          </a:p>
          <a:p>
            <a:pPr fontAlgn="base"/>
            <a:endParaRPr lang="en-US" dirty="0" smtClean="0"/>
          </a:p>
          <a:p>
            <a:pPr fontAlgn="base"/>
            <a:r>
              <a:rPr lang="en-US" dirty="0" smtClean="0"/>
              <a:t>Nystagmus is often accompanied by vision problems</a:t>
            </a:r>
          </a:p>
          <a:p>
            <a:pPr fontAlgn="base"/>
            <a:endParaRPr lang="en-US" dirty="0"/>
          </a:p>
        </p:txBody>
      </p:sp>
    </p:spTree>
    <p:extLst>
      <p:ext uri="{BB962C8B-B14F-4D97-AF65-F5344CB8AC3E}">
        <p14:creationId xmlns:p14="http://schemas.microsoft.com/office/powerpoint/2010/main" val="4276939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basic types of nystagmus</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Congenital nystagmus </a:t>
            </a:r>
          </a:p>
          <a:p>
            <a:pPr lvl="1"/>
            <a:endParaRPr lang="en-US" dirty="0" smtClean="0"/>
          </a:p>
          <a:p>
            <a:pPr lvl="1"/>
            <a:r>
              <a:rPr lang="en-US" dirty="0" smtClean="0"/>
              <a:t>Present within the first 6 months of life and associated with decreased vision</a:t>
            </a:r>
          </a:p>
          <a:p>
            <a:pPr lvl="1"/>
            <a:r>
              <a:rPr lang="en-US" dirty="0" smtClean="0"/>
              <a:t>Studies suggest 1 in every 1000 children have nystagmus</a:t>
            </a:r>
          </a:p>
          <a:p>
            <a:pPr lvl="1"/>
            <a:r>
              <a:rPr lang="en-US" dirty="0" smtClean="0"/>
              <a:t>Subtypes</a:t>
            </a:r>
          </a:p>
          <a:p>
            <a:pPr lvl="2"/>
            <a:r>
              <a:rPr lang="en-US" dirty="0" smtClean="0"/>
              <a:t>(1) nystagmus associated with albinism</a:t>
            </a:r>
          </a:p>
          <a:p>
            <a:pPr lvl="2"/>
            <a:r>
              <a:rPr lang="en-US" dirty="0" smtClean="0"/>
              <a:t>(2) latent and manifest latent nystagmus </a:t>
            </a:r>
          </a:p>
          <a:p>
            <a:pPr lvl="2"/>
            <a:r>
              <a:rPr lang="en-US" dirty="0" smtClean="0"/>
              <a:t>(3) </a:t>
            </a:r>
            <a:r>
              <a:rPr lang="en-US" dirty="0" err="1" smtClean="0"/>
              <a:t>spasmus</a:t>
            </a:r>
            <a:r>
              <a:rPr lang="en-US" dirty="0" smtClean="0"/>
              <a:t> </a:t>
            </a:r>
            <a:r>
              <a:rPr lang="en-US" dirty="0" err="1" smtClean="0"/>
              <a:t>nutans</a:t>
            </a:r>
            <a:endParaRPr lang="en-US" dirty="0" smtClean="0"/>
          </a:p>
          <a:p>
            <a:pPr lvl="1">
              <a:buNone/>
            </a:pPr>
            <a:endParaRPr lang="en-US" dirty="0" smtClean="0"/>
          </a:p>
          <a:p>
            <a:r>
              <a:rPr lang="en-US" dirty="0" smtClean="0"/>
              <a:t>Acquired nystagmus</a:t>
            </a:r>
          </a:p>
          <a:p>
            <a:pPr lvl="1"/>
            <a:r>
              <a:rPr lang="en-US" dirty="0" smtClean="0"/>
              <a:t>later in life and is associated with neurological disorders</a:t>
            </a:r>
            <a:endParaRPr lang="en-US" dirty="0"/>
          </a:p>
        </p:txBody>
      </p:sp>
    </p:spTree>
    <p:extLst>
      <p:ext uri="{BB962C8B-B14F-4D97-AF65-F5344CB8AC3E}">
        <p14:creationId xmlns:p14="http://schemas.microsoft.com/office/powerpoint/2010/main" val="26536996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Causes of Congenital Nystagmus</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In 80-90% of cases, it is a side effect of vision loss from eye diseases such as:</a:t>
            </a:r>
          </a:p>
          <a:p>
            <a:pPr lvl="1"/>
            <a:r>
              <a:rPr lang="en-US" dirty="0" smtClean="0"/>
              <a:t>Albinism</a:t>
            </a:r>
          </a:p>
          <a:p>
            <a:pPr lvl="1"/>
            <a:r>
              <a:rPr lang="en-US" dirty="0" err="1" smtClean="0"/>
              <a:t>Aniridia</a:t>
            </a:r>
            <a:endParaRPr lang="en-US" dirty="0" smtClean="0"/>
          </a:p>
          <a:p>
            <a:pPr lvl="1"/>
            <a:r>
              <a:rPr lang="en-US" dirty="0" smtClean="0"/>
              <a:t>Bilateral optic nerve </a:t>
            </a:r>
            <a:r>
              <a:rPr lang="en-US" dirty="0" err="1" smtClean="0"/>
              <a:t>hypoplasia</a:t>
            </a:r>
            <a:r>
              <a:rPr lang="en-US" dirty="0" smtClean="0"/>
              <a:t> </a:t>
            </a:r>
          </a:p>
          <a:p>
            <a:pPr lvl="1"/>
            <a:r>
              <a:rPr lang="en-US" dirty="0" smtClean="0"/>
              <a:t>Bilateral congenital cataracts</a:t>
            </a:r>
          </a:p>
          <a:p>
            <a:pPr lvl="1"/>
            <a:r>
              <a:rPr lang="en-US" dirty="0" smtClean="0"/>
              <a:t>Optic nerve or macular disease</a:t>
            </a:r>
          </a:p>
          <a:p>
            <a:pPr lvl="1"/>
            <a:r>
              <a:rPr lang="en-US" dirty="0" smtClean="0"/>
              <a:t>Persistent </a:t>
            </a:r>
            <a:r>
              <a:rPr lang="en-US" dirty="0" err="1" smtClean="0"/>
              <a:t>hyperplastic</a:t>
            </a:r>
            <a:r>
              <a:rPr lang="en-US" dirty="0" smtClean="0"/>
              <a:t> primary vitreous</a:t>
            </a:r>
          </a:p>
          <a:p>
            <a:pPr lvl="1"/>
            <a:r>
              <a:rPr lang="en-US" dirty="0" smtClean="0"/>
              <a:t>Rod-cone dystrophy</a:t>
            </a:r>
          </a:p>
          <a:p>
            <a:pPr lvl="1"/>
            <a:r>
              <a:rPr lang="en-US" dirty="0" smtClean="0"/>
              <a:t>ROP or </a:t>
            </a:r>
            <a:r>
              <a:rPr lang="en-US" dirty="0" err="1" smtClean="0"/>
              <a:t>coloboma</a:t>
            </a:r>
            <a:r>
              <a:rPr lang="en-US" dirty="0" smtClean="0"/>
              <a:t> </a:t>
            </a:r>
            <a:endParaRPr lang="en-US" dirty="0"/>
          </a:p>
        </p:txBody>
      </p:sp>
    </p:spTree>
    <p:extLst>
      <p:ext uri="{BB962C8B-B14F-4D97-AF65-F5344CB8AC3E}">
        <p14:creationId xmlns:p14="http://schemas.microsoft.com/office/powerpoint/2010/main" val="14701617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Acquired nystagmus</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Later in life from neurological dysfunction:</a:t>
            </a:r>
          </a:p>
          <a:p>
            <a:pPr lvl="1"/>
            <a:r>
              <a:rPr lang="en-US" dirty="0" smtClean="0"/>
              <a:t>Head injury </a:t>
            </a:r>
          </a:p>
          <a:p>
            <a:pPr lvl="1"/>
            <a:r>
              <a:rPr lang="en-US" dirty="0" smtClean="0"/>
              <a:t>multiple sclerosis or brain tumors</a:t>
            </a:r>
          </a:p>
          <a:p>
            <a:pPr lvl="1"/>
            <a:r>
              <a:rPr lang="en-US" dirty="0" smtClean="0"/>
              <a:t>Inner ear disorders-</a:t>
            </a:r>
            <a:r>
              <a:rPr lang="en-US" dirty="0" err="1" smtClean="0"/>
              <a:t>labyrinthitis</a:t>
            </a:r>
            <a:r>
              <a:rPr lang="en-US" dirty="0" smtClean="0"/>
              <a:t>, Meniere's disease</a:t>
            </a:r>
          </a:p>
          <a:p>
            <a:pPr lvl="1"/>
            <a:r>
              <a:rPr lang="en-US" dirty="0" smtClean="0"/>
              <a:t>Stroke</a:t>
            </a:r>
          </a:p>
          <a:p>
            <a:pPr lvl="1"/>
            <a:r>
              <a:rPr lang="en-US" dirty="0" smtClean="0"/>
              <a:t>Medication -Dilantin and Phenobarbital</a:t>
            </a:r>
          </a:p>
          <a:p>
            <a:pPr lvl="1"/>
            <a:r>
              <a:rPr lang="en-US" dirty="0" smtClean="0"/>
              <a:t>Excessive alcohol</a:t>
            </a:r>
          </a:p>
          <a:p>
            <a:pPr lvl="1"/>
            <a:r>
              <a:rPr lang="en-US" dirty="0" err="1" smtClean="0"/>
              <a:t>Paraneoplastic</a:t>
            </a:r>
            <a:r>
              <a:rPr lang="en-US" dirty="0" smtClean="0"/>
              <a:t> syndrome -</a:t>
            </a:r>
            <a:r>
              <a:rPr lang="en-US" dirty="0" err="1" smtClean="0"/>
              <a:t>opsoclonus</a:t>
            </a: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9915788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Pathophysiology</a:t>
            </a:r>
            <a:r>
              <a:rPr lang="en-US" dirty="0" smtClean="0"/>
              <a:t> </a:t>
            </a:r>
            <a:endParaRPr lang="en-US" dirty="0"/>
          </a:p>
        </p:txBody>
      </p:sp>
      <p:sp>
        <p:nvSpPr>
          <p:cNvPr id="2" name="Content Placeholder 1"/>
          <p:cNvSpPr>
            <a:spLocks noGrp="1"/>
          </p:cNvSpPr>
          <p:nvPr>
            <p:ph idx="1"/>
          </p:nvPr>
        </p:nvSpPr>
        <p:spPr>
          <a:ln>
            <a:solidFill>
              <a:schemeClr val="accent1"/>
            </a:solidFill>
          </a:ln>
        </p:spPr>
        <p:txBody>
          <a:bodyPr>
            <a:normAutofit fontScale="85000" lnSpcReduction="20000"/>
          </a:bodyPr>
          <a:lstStyle/>
          <a:p>
            <a:r>
              <a:rPr lang="en-US" dirty="0" smtClean="0"/>
              <a:t>All nystagmus degrades visual acuity by reducing the stability of fixation and lessening </a:t>
            </a:r>
            <a:r>
              <a:rPr lang="en-US" dirty="0" err="1" smtClean="0"/>
              <a:t>foveation</a:t>
            </a:r>
            <a:r>
              <a:rPr lang="en-US" dirty="0" smtClean="0"/>
              <a:t> time</a:t>
            </a:r>
          </a:p>
          <a:p>
            <a:pPr>
              <a:buNone/>
            </a:pPr>
            <a:endParaRPr lang="en-US" dirty="0" smtClean="0"/>
          </a:p>
          <a:p>
            <a:r>
              <a:rPr lang="en-US" dirty="0" smtClean="0"/>
              <a:t>Afferent (sensory deficit) nystagmus, due to visual impairment, most often from sensory origin-such as cataract</a:t>
            </a:r>
          </a:p>
          <a:p>
            <a:endParaRPr lang="en-US" dirty="0" smtClean="0"/>
          </a:p>
          <a:p>
            <a:r>
              <a:rPr lang="en-US" dirty="0" smtClean="0"/>
              <a:t>Efferent (idiopathic infantile) nystagmus, due to neurological or </a:t>
            </a:r>
            <a:r>
              <a:rPr lang="en-US" dirty="0" err="1" smtClean="0"/>
              <a:t>oculomotor</a:t>
            </a:r>
            <a:r>
              <a:rPr lang="en-US" dirty="0" smtClean="0"/>
              <a:t> abnormality</a:t>
            </a:r>
          </a:p>
          <a:p>
            <a:endParaRPr lang="en-US" dirty="0" smtClean="0"/>
          </a:p>
          <a:p>
            <a:pPr>
              <a:buNone/>
            </a:pPr>
            <a:endParaRPr lang="en-US" dirty="0"/>
          </a:p>
        </p:txBody>
      </p:sp>
    </p:spTree>
    <p:extLst>
      <p:ext uri="{BB962C8B-B14F-4D97-AF65-F5344CB8AC3E}">
        <p14:creationId xmlns:p14="http://schemas.microsoft.com/office/powerpoint/2010/main" val="35214922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9" name="Content Placeholder 2"/>
          <p:cNvSpPr>
            <a:spLocks noGrp="1"/>
          </p:cNvSpPr>
          <p:nvPr>
            <p:ph idx="1"/>
          </p:nvPr>
        </p:nvSpPr>
        <p:spPr>
          <a:xfrm>
            <a:off x="457200" y="2057400"/>
            <a:ext cx="8229600" cy="4525963"/>
          </a:xfrm>
        </p:spPr>
        <p:txBody>
          <a:bodyPr>
            <a:normAutofit fontScale="77500" lnSpcReduction="20000"/>
          </a:bodyPr>
          <a:lstStyle/>
          <a:p>
            <a:r>
              <a:rPr lang="en-US" dirty="0" smtClean="0"/>
              <a:t>Review of Albinism</a:t>
            </a:r>
          </a:p>
          <a:p>
            <a:r>
              <a:rPr lang="en-US" dirty="0" smtClean="0"/>
              <a:t>Diagnosis-Albinism</a:t>
            </a:r>
          </a:p>
          <a:p>
            <a:r>
              <a:rPr lang="en-US" dirty="0" smtClean="0"/>
              <a:t>Features of Albinism</a:t>
            </a:r>
          </a:p>
          <a:p>
            <a:r>
              <a:rPr lang="en-US" dirty="0" smtClean="0"/>
              <a:t>Case presentation</a:t>
            </a:r>
          </a:p>
          <a:p>
            <a:r>
              <a:rPr lang="en-US" dirty="0" err="1" smtClean="0"/>
              <a:t>Nystagmus</a:t>
            </a:r>
            <a:endParaRPr lang="en-US" dirty="0" smtClean="0"/>
          </a:p>
          <a:p>
            <a:pPr lvl="1"/>
            <a:r>
              <a:rPr lang="en-US" dirty="0" smtClean="0"/>
              <a:t>Kinds of nystagmus</a:t>
            </a:r>
          </a:p>
          <a:p>
            <a:pPr lvl="1"/>
            <a:r>
              <a:rPr lang="en-US" dirty="0" smtClean="0"/>
              <a:t>Study, literature review</a:t>
            </a:r>
          </a:p>
          <a:p>
            <a:r>
              <a:rPr lang="en-US" dirty="0" smtClean="0"/>
              <a:t>Our treatment</a:t>
            </a:r>
          </a:p>
          <a:p>
            <a:pPr lvl="1"/>
            <a:r>
              <a:rPr lang="en-US" dirty="0" smtClean="0"/>
              <a:t>Post-op video</a:t>
            </a:r>
          </a:p>
          <a:p>
            <a:pPr lvl="1"/>
            <a:r>
              <a:rPr lang="en-US" dirty="0" smtClean="0"/>
              <a:t>Post-op VA</a:t>
            </a:r>
          </a:p>
          <a:p>
            <a:r>
              <a:rPr lang="en-US" dirty="0" smtClean="0"/>
              <a:t>Conclusion/Summary</a:t>
            </a:r>
          </a:p>
          <a:p>
            <a:r>
              <a:rPr lang="en-US" dirty="0" smtClean="0"/>
              <a:t>References</a:t>
            </a:r>
          </a:p>
          <a:p>
            <a:endParaRPr lang="en-US" dirty="0"/>
          </a:p>
        </p:txBody>
      </p:sp>
    </p:spTree>
    <p:extLst>
      <p:ext uri="{BB962C8B-B14F-4D97-AF65-F5344CB8AC3E}">
        <p14:creationId xmlns:p14="http://schemas.microsoft.com/office/powerpoint/2010/main" val="14354411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0" dirty="0" smtClean="0"/>
              <a:t>Imaging Studies</a:t>
            </a:r>
            <a:endParaRPr lang="en-US" dirty="0"/>
          </a:p>
        </p:txBody>
      </p:sp>
      <p:sp>
        <p:nvSpPr>
          <p:cNvPr id="2" name="Content Placeholder 1"/>
          <p:cNvSpPr>
            <a:spLocks noGrp="1"/>
          </p:cNvSpPr>
          <p:nvPr>
            <p:ph idx="1"/>
          </p:nvPr>
        </p:nvSpPr>
        <p:spPr>
          <a:xfrm>
            <a:off x="457200" y="2133600"/>
            <a:ext cx="8229600" cy="4495800"/>
          </a:xfrm>
        </p:spPr>
        <p:txBody>
          <a:bodyPr>
            <a:normAutofit fontScale="62500" lnSpcReduction="20000"/>
          </a:bodyPr>
          <a:lstStyle/>
          <a:p>
            <a:r>
              <a:rPr lang="en-US" b="1" dirty="0" err="1" smtClean="0"/>
              <a:t>Intial</a:t>
            </a:r>
            <a:r>
              <a:rPr lang="en-US" b="1" dirty="0" smtClean="0"/>
              <a:t> work-up</a:t>
            </a:r>
            <a:r>
              <a:rPr lang="en-US" dirty="0" smtClean="0"/>
              <a:t>: look for space-occupying lesions or brain abnormality</a:t>
            </a:r>
          </a:p>
          <a:p>
            <a:endParaRPr lang="en-US" dirty="0" smtClean="0"/>
          </a:p>
          <a:p>
            <a:r>
              <a:rPr lang="en-US" b="1" dirty="0" err="1" smtClean="0"/>
              <a:t>Spasmus</a:t>
            </a:r>
            <a:r>
              <a:rPr lang="en-US" b="1" dirty="0" smtClean="0"/>
              <a:t> </a:t>
            </a:r>
            <a:r>
              <a:rPr lang="en-US" b="1" dirty="0" err="1" smtClean="0"/>
              <a:t>nutans</a:t>
            </a:r>
            <a:r>
              <a:rPr lang="en-US" b="1" dirty="0" smtClean="0"/>
              <a:t> </a:t>
            </a:r>
            <a:r>
              <a:rPr lang="en-US" dirty="0" smtClean="0"/>
              <a:t>- MRI to rule out </a:t>
            </a:r>
            <a:r>
              <a:rPr lang="en-US" dirty="0" err="1" smtClean="0"/>
              <a:t>glioma</a:t>
            </a:r>
            <a:r>
              <a:rPr lang="en-US" dirty="0" smtClean="0"/>
              <a:t> if evidence suggests an anterior visual pathway or hypothalamic disease.</a:t>
            </a:r>
          </a:p>
          <a:p>
            <a:endParaRPr lang="en-US" b="1" dirty="0" smtClean="0"/>
          </a:p>
          <a:p>
            <a:r>
              <a:rPr lang="en-US" b="1" dirty="0" err="1" smtClean="0"/>
              <a:t>Aniridia</a:t>
            </a:r>
            <a:r>
              <a:rPr lang="en-US" dirty="0" smtClean="0"/>
              <a:t> – risk </a:t>
            </a:r>
            <a:r>
              <a:rPr lang="en-US" dirty="0" err="1" smtClean="0"/>
              <a:t>Wilms</a:t>
            </a:r>
            <a:r>
              <a:rPr lang="en-US" dirty="0" smtClean="0"/>
              <a:t> tumor, periodic renal ultrasound.</a:t>
            </a:r>
          </a:p>
          <a:p>
            <a:endParaRPr lang="en-US" b="1" dirty="0" smtClean="0"/>
          </a:p>
          <a:p>
            <a:r>
              <a:rPr lang="en-US" b="1" dirty="0" smtClean="0"/>
              <a:t>Optic nerve </a:t>
            </a:r>
            <a:r>
              <a:rPr lang="en-US" b="1" dirty="0" err="1" smtClean="0"/>
              <a:t>hypoplasia</a:t>
            </a:r>
            <a:r>
              <a:rPr lang="en-US" b="1" dirty="0" smtClean="0"/>
              <a:t> - </a:t>
            </a:r>
            <a:r>
              <a:rPr lang="en-US" dirty="0" smtClean="0"/>
              <a:t>risk of midline CNS abnormalities, (absence of the corpus </a:t>
            </a:r>
            <a:r>
              <a:rPr lang="en-US" dirty="0" err="1" smtClean="0"/>
              <a:t>callosum</a:t>
            </a:r>
            <a:r>
              <a:rPr lang="en-US" dirty="0" smtClean="0"/>
              <a:t> or pituitary </a:t>
            </a:r>
            <a:r>
              <a:rPr lang="en-US" dirty="0" err="1" smtClean="0"/>
              <a:t>ectopia</a:t>
            </a:r>
            <a:r>
              <a:rPr lang="en-US" dirty="0" smtClean="0"/>
              <a:t>); evaluate pituitary function for endocrine evaluation.</a:t>
            </a:r>
          </a:p>
          <a:p>
            <a:endParaRPr lang="en-US" dirty="0" smtClean="0"/>
          </a:p>
          <a:p>
            <a:r>
              <a:rPr lang="en-US" b="1" dirty="0" smtClean="0"/>
              <a:t>Ocular </a:t>
            </a:r>
            <a:r>
              <a:rPr lang="en-US" b="1" dirty="0" err="1" smtClean="0"/>
              <a:t>ultrasonography</a:t>
            </a:r>
            <a:r>
              <a:rPr lang="en-US" b="1" dirty="0" smtClean="0"/>
              <a:t> </a:t>
            </a:r>
            <a:r>
              <a:rPr lang="en-US" dirty="0" smtClean="0"/>
              <a:t>– assess retina in cataract, Peters anomaly, and other disorders in which the ocular </a:t>
            </a:r>
            <a:r>
              <a:rPr lang="en-US" dirty="0" err="1" smtClean="0"/>
              <a:t>fundus</a:t>
            </a:r>
            <a:r>
              <a:rPr lang="en-US" dirty="0" smtClean="0"/>
              <a:t> cannot be visualized.  Used for diagnosis of persistent </a:t>
            </a:r>
            <a:r>
              <a:rPr lang="en-US" dirty="0" err="1" smtClean="0"/>
              <a:t>hyperplastic</a:t>
            </a:r>
            <a:r>
              <a:rPr lang="en-US" dirty="0" smtClean="0"/>
              <a:t> primary vitreous, and to assess the status of the retina in advanced retinopathy of prematurity, familial </a:t>
            </a:r>
            <a:r>
              <a:rPr lang="en-US" dirty="0" err="1" smtClean="0"/>
              <a:t>exudative</a:t>
            </a:r>
            <a:r>
              <a:rPr lang="en-US" dirty="0" smtClean="0"/>
              <a:t> </a:t>
            </a:r>
            <a:r>
              <a:rPr lang="en-US" dirty="0" err="1" smtClean="0"/>
              <a:t>vitreoretinopathy</a:t>
            </a:r>
            <a:r>
              <a:rPr lang="en-US" dirty="0" smtClean="0"/>
              <a:t>, and </a:t>
            </a:r>
            <a:r>
              <a:rPr lang="en-US" dirty="0" err="1" smtClean="0"/>
              <a:t>perinatal</a:t>
            </a:r>
            <a:r>
              <a:rPr lang="en-US" dirty="0" smtClean="0"/>
              <a:t> trauma.</a:t>
            </a:r>
          </a:p>
          <a:p>
            <a:endParaRPr lang="en-US" dirty="0"/>
          </a:p>
        </p:txBody>
      </p:sp>
    </p:spTree>
    <p:extLst>
      <p:ext uri="{BB962C8B-B14F-4D97-AF65-F5344CB8AC3E}">
        <p14:creationId xmlns:p14="http://schemas.microsoft.com/office/powerpoint/2010/main" val="31931638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Medical treatment </a:t>
            </a:r>
            <a:endParaRPr lang="en-US" dirty="0"/>
          </a:p>
        </p:txBody>
      </p:sp>
      <p:sp>
        <p:nvSpPr>
          <p:cNvPr id="2" name="Content Placeholder 1"/>
          <p:cNvSpPr>
            <a:spLocks noGrp="1"/>
          </p:cNvSpPr>
          <p:nvPr>
            <p:ph idx="1"/>
          </p:nvPr>
        </p:nvSpPr>
        <p:spPr>
          <a:xfrm>
            <a:off x="457200" y="2133600"/>
            <a:ext cx="8229600" cy="4495800"/>
          </a:xfrm>
        </p:spPr>
        <p:txBody>
          <a:bodyPr>
            <a:normAutofit fontScale="77500" lnSpcReduction="20000"/>
          </a:bodyPr>
          <a:lstStyle/>
          <a:p>
            <a:r>
              <a:rPr lang="en-US" dirty="0" err="1" smtClean="0">
                <a:solidFill>
                  <a:srgbClr val="FF0000"/>
                </a:solidFill>
              </a:rPr>
              <a:t>Baclofen</a:t>
            </a:r>
            <a:r>
              <a:rPr lang="en-US" dirty="0" smtClean="0">
                <a:solidFill>
                  <a:srgbClr val="FF0000"/>
                </a:solidFill>
              </a:rPr>
              <a:t>(</a:t>
            </a:r>
            <a:r>
              <a:rPr lang="en-US" dirty="0" err="1" smtClean="0">
                <a:solidFill>
                  <a:srgbClr val="FF0000"/>
                </a:solidFill>
              </a:rPr>
              <a:t>antispasticity</a:t>
            </a:r>
            <a:r>
              <a:rPr lang="en-US" dirty="0" smtClean="0">
                <a:solidFill>
                  <a:srgbClr val="FF0000"/>
                </a:solidFill>
              </a:rPr>
              <a:t>)</a:t>
            </a:r>
            <a:r>
              <a:rPr lang="en-US" dirty="0" smtClean="0"/>
              <a:t>- GABA agonists or inhibitors of the excitatory and has been effective in treating the periodic alternating nystagmus (PAN) subtype.</a:t>
            </a:r>
          </a:p>
          <a:p>
            <a:endParaRPr lang="en-US" dirty="0" smtClean="0">
              <a:solidFill>
                <a:srgbClr val="FF0000"/>
              </a:solidFill>
            </a:endParaRPr>
          </a:p>
          <a:p>
            <a:r>
              <a:rPr lang="en-US" dirty="0" err="1" smtClean="0">
                <a:solidFill>
                  <a:srgbClr val="FF0000"/>
                </a:solidFill>
              </a:rPr>
              <a:t>Gabapentin</a:t>
            </a:r>
            <a:r>
              <a:rPr lang="en-US" dirty="0" smtClean="0">
                <a:solidFill>
                  <a:srgbClr val="FF0000"/>
                </a:solidFill>
              </a:rPr>
              <a:t> (</a:t>
            </a:r>
            <a:r>
              <a:rPr lang="en-US" dirty="0" err="1" smtClean="0">
                <a:solidFill>
                  <a:srgbClr val="FF0000"/>
                </a:solidFill>
              </a:rPr>
              <a:t>Neurontin</a:t>
            </a:r>
            <a:r>
              <a:rPr lang="en-US" dirty="0" smtClean="0">
                <a:solidFill>
                  <a:srgbClr val="FF0000"/>
                </a:solidFill>
              </a:rPr>
              <a:t>) </a:t>
            </a:r>
            <a:r>
              <a:rPr lang="en-US" dirty="0" smtClean="0"/>
              <a:t>is a medication used as an anticonvulsant and analgesic and also beneficial in congenital nystagmus, with an improvement in </a:t>
            </a:r>
            <a:r>
              <a:rPr lang="en-US" dirty="0" err="1" smtClean="0"/>
              <a:t>foveation</a:t>
            </a:r>
            <a:r>
              <a:rPr lang="en-US" dirty="0" smtClean="0"/>
              <a:t> time of vision and  decrease in amplitude and frequency of the nystagmus</a:t>
            </a:r>
          </a:p>
          <a:p>
            <a:endParaRPr lang="en-US" dirty="0" smtClean="0">
              <a:solidFill>
                <a:srgbClr val="FF0000"/>
              </a:solidFill>
            </a:endParaRPr>
          </a:p>
          <a:p>
            <a:r>
              <a:rPr lang="en-US" dirty="0" smtClean="0">
                <a:solidFill>
                  <a:srgbClr val="FF0000"/>
                </a:solidFill>
              </a:rPr>
              <a:t>Botox</a:t>
            </a:r>
            <a:r>
              <a:rPr lang="en-US" dirty="0" smtClean="0"/>
              <a:t> Used in treatment of nystagmus by injection into specific </a:t>
            </a:r>
            <a:r>
              <a:rPr lang="en-US" dirty="0" err="1" smtClean="0"/>
              <a:t>extraocular</a:t>
            </a:r>
            <a:r>
              <a:rPr lang="en-US" dirty="0" smtClean="0"/>
              <a:t> muscles and </a:t>
            </a:r>
            <a:r>
              <a:rPr lang="en-US" dirty="0" err="1" smtClean="0"/>
              <a:t>retrobulbar</a:t>
            </a:r>
            <a:r>
              <a:rPr lang="en-US" dirty="0" smtClean="0"/>
              <a:t> placement within the muscle cone.</a:t>
            </a:r>
          </a:p>
          <a:p>
            <a:pPr>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36958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611563"/>
          </a:xfrm>
        </p:spPr>
        <p:txBody>
          <a:bodyPr>
            <a:normAutofit lnSpcReduction="10000"/>
          </a:bodyPr>
          <a:lstStyle/>
          <a:p>
            <a:r>
              <a:rPr lang="en-US" dirty="0" smtClean="0">
                <a:solidFill>
                  <a:srgbClr val="FF0000"/>
                </a:solidFill>
              </a:rPr>
              <a:t>Force accommodation with prism</a:t>
            </a:r>
            <a:r>
              <a:rPr lang="en-US" dirty="0" smtClean="0"/>
              <a:t> which can reduce nystagmus</a:t>
            </a:r>
          </a:p>
          <a:p>
            <a:endParaRPr lang="en-US" dirty="0" smtClean="0">
              <a:solidFill>
                <a:srgbClr val="FF0000"/>
              </a:solidFill>
            </a:endParaRPr>
          </a:p>
          <a:p>
            <a:r>
              <a:rPr lang="en-US" dirty="0" smtClean="0">
                <a:solidFill>
                  <a:srgbClr val="FF0000"/>
                </a:solidFill>
              </a:rPr>
              <a:t>Contact lens wear </a:t>
            </a:r>
            <a:r>
              <a:rPr lang="en-US" dirty="0" smtClean="0"/>
              <a:t>diminish infantile nystagmus by avoiding induced spectacle distortion with ocular movement in patients with high degrees of </a:t>
            </a:r>
            <a:r>
              <a:rPr lang="en-US" dirty="0" err="1" smtClean="0"/>
              <a:t>ametropia</a:t>
            </a:r>
            <a:r>
              <a:rPr lang="en-US" dirty="0" smtClean="0"/>
              <a:t>.</a:t>
            </a:r>
          </a:p>
          <a:p>
            <a:pPr>
              <a:buNone/>
            </a:pPr>
            <a:endParaRPr lang="en-US" dirty="0" smtClean="0"/>
          </a:p>
          <a:p>
            <a:endParaRPr lang="en-US" dirty="0"/>
          </a:p>
        </p:txBody>
      </p:sp>
    </p:spTree>
    <p:extLst>
      <p:ext uri="{BB962C8B-B14F-4D97-AF65-F5344CB8AC3E}">
        <p14:creationId xmlns:p14="http://schemas.microsoft.com/office/powerpoint/2010/main" val="9316848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Surgical management</a:t>
            </a:r>
            <a:endParaRPr lang="en-US" dirty="0"/>
          </a:p>
        </p:txBody>
      </p:sp>
      <p:sp>
        <p:nvSpPr>
          <p:cNvPr id="2" name="Content Placeholder 1"/>
          <p:cNvSpPr>
            <a:spLocks noGrp="1"/>
          </p:cNvSpPr>
          <p:nvPr>
            <p:ph idx="1"/>
          </p:nvPr>
        </p:nvSpPr>
        <p:spPr/>
        <p:txBody>
          <a:bodyPr>
            <a:normAutofit/>
          </a:bodyPr>
          <a:lstStyle/>
          <a:p>
            <a:r>
              <a:rPr lang="en-US" dirty="0" err="1" smtClean="0"/>
              <a:t>Extraocular</a:t>
            </a:r>
            <a:r>
              <a:rPr lang="en-US" dirty="0" smtClean="0"/>
              <a:t> muscle surgery to correct:</a:t>
            </a:r>
          </a:p>
          <a:p>
            <a:pPr>
              <a:buNone/>
            </a:pPr>
            <a:r>
              <a:rPr lang="en-US" dirty="0" smtClean="0"/>
              <a:t> </a:t>
            </a:r>
          </a:p>
          <a:p>
            <a:pPr lvl="1"/>
            <a:r>
              <a:rPr lang="en-US" dirty="0" smtClean="0"/>
              <a:t>A head turn by shifting the null point closer to the primary position. </a:t>
            </a:r>
          </a:p>
          <a:p>
            <a:pPr lvl="1">
              <a:buNone/>
            </a:pPr>
            <a:endParaRPr lang="en-US" dirty="0" smtClean="0"/>
          </a:p>
          <a:p>
            <a:pPr lvl="1"/>
            <a:r>
              <a:rPr lang="en-US" dirty="0" smtClean="0"/>
              <a:t>Improve visual acuity by decreasing nystagmus intensity and therefore improving </a:t>
            </a:r>
            <a:r>
              <a:rPr lang="en-US" dirty="0" err="1" smtClean="0"/>
              <a:t>foveation</a:t>
            </a:r>
            <a:r>
              <a:rPr lang="en-US" dirty="0" smtClean="0"/>
              <a:t> time. </a:t>
            </a:r>
          </a:p>
          <a:p>
            <a:endParaRPr lang="en-US" dirty="0" smtClean="0"/>
          </a:p>
          <a:p>
            <a:pPr>
              <a:buNone/>
            </a:pPr>
            <a:endParaRPr lang="en-US" dirty="0"/>
          </a:p>
        </p:txBody>
      </p:sp>
    </p:spTree>
    <p:extLst>
      <p:ext uri="{BB962C8B-B14F-4D97-AF65-F5344CB8AC3E}">
        <p14:creationId xmlns:p14="http://schemas.microsoft.com/office/powerpoint/2010/main" val="40994094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 of surgery for Nystagmus</a:t>
            </a:r>
            <a:endParaRPr lang="en-US" dirty="0"/>
          </a:p>
        </p:txBody>
      </p:sp>
      <p:sp>
        <p:nvSpPr>
          <p:cNvPr id="2" name="Content Placeholder 1"/>
          <p:cNvSpPr>
            <a:spLocks noGrp="1"/>
          </p:cNvSpPr>
          <p:nvPr>
            <p:ph idx="1"/>
          </p:nvPr>
        </p:nvSpPr>
        <p:spPr/>
        <p:txBody>
          <a:bodyPr/>
          <a:lstStyle/>
          <a:p>
            <a:r>
              <a:rPr lang="en-US" i="1" dirty="0" err="1" smtClean="0"/>
              <a:t>Kestenbaum</a:t>
            </a:r>
            <a:r>
              <a:rPr lang="en-US" i="1" dirty="0" smtClean="0"/>
              <a:t>-Anderson’s procedure</a:t>
            </a:r>
          </a:p>
          <a:p>
            <a:pPr>
              <a:buNone/>
            </a:pPr>
            <a:endParaRPr lang="en-US" dirty="0" smtClean="0"/>
          </a:p>
          <a:p>
            <a:r>
              <a:rPr lang="en-US" dirty="0" smtClean="0"/>
              <a:t>Large 4-horizontal rectus muscle recession</a:t>
            </a:r>
          </a:p>
          <a:p>
            <a:endParaRPr lang="en-US" dirty="0" smtClean="0"/>
          </a:p>
          <a:p>
            <a:r>
              <a:rPr lang="en-US" dirty="0" smtClean="0"/>
              <a:t>Four Horizontal Rectus Muscle </a:t>
            </a:r>
            <a:r>
              <a:rPr lang="en-US" dirty="0" err="1" smtClean="0"/>
              <a:t>Tenotomy</a:t>
            </a:r>
            <a:r>
              <a:rPr lang="en-US" dirty="0" smtClean="0"/>
              <a:t> and Replacement (TAR)</a:t>
            </a:r>
          </a:p>
          <a:p>
            <a:pPr>
              <a:buNone/>
            </a:pPr>
            <a:endParaRPr lang="en-US" dirty="0" smtClean="0"/>
          </a:p>
          <a:p>
            <a:endParaRPr lang="en-US" dirty="0"/>
          </a:p>
        </p:txBody>
      </p:sp>
    </p:spTree>
    <p:extLst>
      <p:ext uri="{BB962C8B-B14F-4D97-AF65-F5344CB8AC3E}">
        <p14:creationId xmlns:p14="http://schemas.microsoft.com/office/powerpoint/2010/main" val="9805376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smtClean="0"/>
              <a:t>Kestenbaum-anderson’s</a:t>
            </a:r>
            <a:endParaRPr lang="en-US" dirty="0"/>
          </a:p>
        </p:txBody>
      </p:sp>
      <p:pic>
        <p:nvPicPr>
          <p:cNvPr id="9" name="Content Placeholder 8" descr="http://www.cybersight.org/data/1/rec_imgs/833_nystyg%202b.jpg"/>
          <p:cNvPicPr>
            <a:picLocks noGrp="1"/>
          </p:cNvPicPr>
          <p:nvPr>
            <p:ph idx="1"/>
          </p:nvPr>
        </p:nvPicPr>
        <p:blipFill>
          <a:blip r:embed="rId3"/>
          <a:stretch>
            <a:fillRect/>
          </a:stretch>
        </p:blipFill>
        <p:spPr bwMode="auto">
          <a:xfrm>
            <a:off x="2336800" y="4764881"/>
            <a:ext cx="4470400" cy="1092200"/>
          </a:xfrm>
          <a:prstGeom prst="rect">
            <a:avLst/>
          </a:prstGeom>
          <a:noFill/>
          <a:ln w="9525">
            <a:noFill/>
            <a:miter lim="800000"/>
            <a:headEnd/>
            <a:tailEnd/>
          </a:ln>
        </p:spPr>
      </p:pic>
      <p:pic>
        <p:nvPicPr>
          <p:cNvPr id="1026" name="Picture 2" descr="C:\Users\compaq\Downloads\image (5).png"/>
          <p:cNvPicPr>
            <a:picLocks noChangeAspect="1" noChangeArrowheads="1"/>
          </p:cNvPicPr>
          <p:nvPr/>
        </p:nvPicPr>
        <p:blipFill>
          <a:blip r:embed="rId4"/>
          <a:srcRect/>
          <a:stretch>
            <a:fillRect/>
          </a:stretch>
        </p:blipFill>
        <p:spPr bwMode="auto">
          <a:xfrm>
            <a:off x="762000" y="2667000"/>
            <a:ext cx="3009900" cy="2295525"/>
          </a:xfrm>
          <a:prstGeom prst="rect">
            <a:avLst/>
          </a:prstGeom>
          <a:noFill/>
        </p:spPr>
      </p:pic>
      <p:pic>
        <p:nvPicPr>
          <p:cNvPr id="1027" name="Picture 3" descr="C:\Users\compaq\Downloads\image (6).png"/>
          <p:cNvPicPr>
            <a:picLocks noChangeAspect="1" noChangeArrowheads="1"/>
          </p:cNvPicPr>
          <p:nvPr/>
        </p:nvPicPr>
        <p:blipFill>
          <a:blip r:embed="rId5"/>
          <a:srcRect/>
          <a:stretch>
            <a:fillRect/>
          </a:stretch>
        </p:blipFill>
        <p:spPr bwMode="auto">
          <a:xfrm>
            <a:off x="4953000" y="2667000"/>
            <a:ext cx="3019425" cy="2295525"/>
          </a:xfrm>
          <a:prstGeom prst="rect">
            <a:avLst/>
          </a:prstGeom>
          <a:noFill/>
        </p:spPr>
      </p:pic>
    </p:spTree>
    <p:extLst>
      <p:ext uri="{BB962C8B-B14F-4D97-AF65-F5344CB8AC3E}">
        <p14:creationId xmlns:p14="http://schemas.microsoft.com/office/powerpoint/2010/main" val="3082675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smtClean="0"/>
              <a:t>Kestenbaum</a:t>
            </a:r>
            <a:r>
              <a:rPr lang="en-US" sz="3600" dirty="0" smtClean="0"/>
              <a:t>-Anderson’s procedure</a:t>
            </a:r>
            <a:endParaRPr lang="en-US" sz="3600" dirty="0"/>
          </a:p>
        </p:txBody>
      </p:sp>
      <p:sp>
        <p:nvSpPr>
          <p:cNvPr id="2" name="Content Placeholder 1"/>
          <p:cNvSpPr>
            <a:spLocks noGrp="1"/>
          </p:cNvSpPr>
          <p:nvPr>
            <p:ph idx="1"/>
          </p:nvPr>
        </p:nvSpPr>
        <p:spPr/>
        <p:txBody>
          <a:bodyPr>
            <a:normAutofit fontScale="92500" lnSpcReduction="10000"/>
          </a:bodyPr>
          <a:lstStyle/>
          <a:p>
            <a:r>
              <a:rPr lang="en-US" dirty="0" smtClean="0"/>
              <a:t>The eyes are surgically rotated toward the direction of the head turn and away from the null zone or preferred position of gaze. </a:t>
            </a:r>
          </a:p>
          <a:p>
            <a:endParaRPr lang="en-US" dirty="0" smtClean="0"/>
          </a:p>
          <a:p>
            <a:r>
              <a:rPr lang="en-US" dirty="0" smtClean="0"/>
              <a:t>Each eye undergoes a recession-resection procedure to move the eyes in the same direction. </a:t>
            </a:r>
            <a:br>
              <a:rPr lang="en-US" dirty="0" smtClean="0"/>
            </a:br>
            <a:endParaRPr lang="en-US" dirty="0"/>
          </a:p>
        </p:txBody>
      </p:sp>
    </p:spTree>
    <p:extLst>
      <p:ext uri="{BB962C8B-B14F-4D97-AF65-F5344CB8AC3E}">
        <p14:creationId xmlns:p14="http://schemas.microsoft.com/office/powerpoint/2010/main" val="41887789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95400"/>
            <a:ext cx="8229600" cy="1015340"/>
          </a:xfrm>
        </p:spPr>
        <p:txBody>
          <a:bodyPr>
            <a:normAutofit fontScale="90000"/>
          </a:bodyPr>
          <a:lstStyle/>
          <a:p>
            <a:r>
              <a:rPr lang="en-US" dirty="0" smtClean="0"/>
              <a:t>Large four horizontal rectus muscle recession</a:t>
            </a:r>
            <a:endParaRPr lang="en-US" dirty="0"/>
          </a:p>
        </p:txBody>
      </p:sp>
      <p:pic>
        <p:nvPicPr>
          <p:cNvPr id="4" name="Content Placeholder 3" descr="nystyg 3c"/>
          <p:cNvPicPr>
            <a:picLocks noGrp="1"/>
          </p:cNvPicPr>
          <p:nvPr>
            <p:ph idx="1"/>
          </p:nvPr>
        </p:nvPicPr>
        <p:blipFill>
          <a:blip r:embed="rId3"/>
          <a:srcRect/>
          <a:stretch>
            <a:fillRect/>
          </a:stretch>
        </p:blipFill>
        <p:spPr bwMode="auto">
          <a:xfrm>
            <a:off x="990600" y="2819400"/>
            <a:ext cx="7188200" cy="2374900"/>
          </a:xfrm>
          <a:prstGeom prst="rect">
            <a:avLst/>
          </a:prstGeom>
          <a:noFill/>
          <a:ln w="9525">
            <a:noFill/>
            <a:miter lim="800000"/>
            <a:headEnd/>
            <a:tailEnd/>
          </a:ln>
        </p:spPr>
      </p:pic>
      <p:sp>
        <p:nvSpPr>
          <p:cNvPr id="5" name="TextBox 4"/>
          <p:cNvSpPr txBox="1"/>
          <p:nvPr/>
        </p:nvSpPr>
        <p:spPr>
          <a:xfrm>
            <a:off x="381000" y="5486400"/>
            <a:ext cx="8458200" cy="1015663"/>
          </a:xfrm>
          <a:prstGeom prst="rect">
            <a:avLst/>
          </a:prstGeom>
          <a:noFill/>
        </p:spPr>
        <p:txBody>
          <a:bodyPr wrap="square" rtlCol="0">
            <a:spAutoFit/>
          </a:bodyPr>
          <a:lstStyle/>
          <a:p>
            <a:r>
              <a:rPr lang="en-US" sz="2000" dirty="0" smtClean="0"/>
              <a:t>In case series by </a:t>
            </a:r>
            <a:r>
              <a:rPr lang="en-US" sz="2000" dirty="0" err="1" smtClean="0"/>
              <a:t>Işıkçelik</a:t>
            </a:r>
            <a:r>
              <a:rPr lang="en-US" sz="2000" dirty="0" smtClean="0"/>
              <a:t> et.al, 12 patients underwent this surgery, 2/3 were noted to have subjective improvement, and objectively </a:t>
            </a:r>
            <a:r>
              <a:rPr lang="en-US" sz="2000" dirty="0" err="1" smtClean="0"/>
              <a:t>stereopsis</a:t>
            </a:r>
            <a:r>
              <a:rPr lang="en-US" sz="2000" dirty="0" smtClean="0"/>
              <a:t> improved</a:t>
            </a:r>
            <a:endParaRPr lang="en-US" sz="2000" dirty="0"/>
          </a:p>
        </p:txBody>
      </p:sp>
    </p:spTree>
    <p:extLst>
      <p:ext uri="{BB962C8B-B14F-4D97-AF65-F5344CB8AC3E}">
        <p14:creationId xmlns:p14="http://schemas.microsoft.com/office/powerpoint/2010/main" val="32153304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95400"/>
            <a:ext cx="8229600" cy="1015340"/>
          </a:xfrm>
        </p:spPr>
        <p:txBody>
          <a:bodyPr>
            <a:normAutofit fontScale="90000"/>
          </a:bodyPr>
          <a:lstStyle/>
          <a:p>
            <a:r>
              <a:rPr lang="en-US" dirty="0" smtClean="0"/>
              <a:t>Four Horizontal Rectus Muscle </a:t>
            </a:r>
            <a:r>
              <a:rPr lang="en-US" dirty="0" err="1" smtClean="0"/>
              <a:t>Tenotomy</a:t>
            </a:r>
            <a:r>
              <a:rPr lang="en-US" dirty="0" smtClean="0"/>
              <a:t> and Replacement (TAR)</a:t>
            </a:r>
            <a:endParaRPr lang="en-US" dirty="0"/>
          </a:p>
        </p:txBody>
      </p:sp>
      <p:sp>
        <p:nvSpPr>
          <p:cNvPr id="2" name="Content Placeholder 1"/>
          <p:cNvSpPr>
            <a:spLocks noGrp="1"/>
          </p:cNvSpPr>
          <p:nvPr>
            <p:ph idx="1"/>
          </p:nvPr>
        </p:nvSpPr>
        <p:spPr/>
        <p:txBody>
          <a:bodyPr>
            <a:normAutofit fontScale="85000" lnSpcReduction="20000"/>
          </a:bodyPr>
          <a:lstStyle/>
          <a:p>
            <a:endParaRPr lang="en-US" dirty="0" smtClean="0"/>
          </a:p>
          <a:p>
            <a:endParaRPr lang="en-US" dirty="0" smtClean="0"/>
          </a:p>
          <a:p>
            <a:r>
              <a:rPr lang="en-US" dirty="0" err="1" smtClean="0"/>
              <a:t>Disinserting</a:t>
            </a:r>
            <a:r>
              <a:rPr lang="en-US" dirty="0" smtClean="0"/>
              <a:t> and reattaching the horizontal rectus muscles, without recession or resection may be beneficial to damp the nystagmus and improve visual function. </a:t>
            </a:r>
          </a:p>
          <a:p>
            <a:endParaRPr lang="en-US" dirty="0" smtClean="0"/>
          </a:p>
          <a:p>
            <a:r>
              <a:rPr lang="en-US" sz="2000" dirty="0" smtClean="0"/>
              <a:t>In the review by Graven and Nelson: </a:t>
            </a:r>
          </a:p>
          <a:p>
            <a:pPr lvl="1"/>
            <a:r>
              <a:rPr lang="en-US" sz="1800" dirty="0" smtClean="0"/>
              <a:t>describe several cases series found these individuals experienced therapeutics beneficial of surgery including broadening of the null region, increased visual acuity in and outside of the null region, and improved nystagmus waveforms</a:t>
            </a:r>
            <a:endParaRPr lang="en-US" sz="1800" dirty="0"/>
          </a:p>
        </p:txBody>
      </p:sp>
    </p:spTree>
    <p:extLst>
      <p:ext uri="{BB962C8B-B14F-4D97-AF65-F5344CB8AC3E}">
        <p14:creationId xmlns:p14="http://schemas.microsoft.com/office/powerpoint/2010/main" val="13982509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study: Post-op VA</a:t>
            </a:r>
            <a:endParaRPr lang="en-US" dirty="0"/>
          </a:p>
        </p:txBody>
      </p:sp>
      <p:sp>
        <p:nvSpPr>
          <p:cNvPr id="2" name="Content Placeholder 1"/>
          <p:cNvSpPr>
            <a:spLocks noGrp="1"/>
          </p:cNvSpPr>
          <p:nvPr>
            <p:ph idx="1"/>
          </p:nvPr>
        </p:nvSpPr>
        <p:spPr>
          <a:xfrm>
            <a:off x="533400" y="1905000"/>
            <a:ext cx="8229600" cy="3611563"/>
          </a:xfrm>
        </p:spPr>
        <p:txBody>
          <a:bodyPr/>
          <a:lstStyle/>
          <a:p>
            <a:r>
              <a:rPr lang="en-US" dirty="0" smtClean="0"/>
              <a:t>BCVA w/-2.0D </a:t>
            </a:r>
            <a:r>
              <a:rPr lang="en-US" dirty="0" err="1" smtClean="0"/>
              <a:t>sph</a:t>
            </a:r>
            <a:r>
              <a:rPr lang="en-US" dirty="0" smtClean="0"/>
              <a:t> improved to 6/60,OU</a:t>
            </a:r>
          </a:p>
          <a:p>
            <a:endParaRPr lang="en-US" dirty="0"/>
          </a:p>
        </p:txBody>
      </p:sp>
      <p:pic>
        <p:nvPicPr>
          <p:cNvPr id="4" name="Untitled.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371600" y="2514600"/>
            <a:ext cx="6248400" cy="4165600"/>
          </a:xfrm>
          <a:prstGeom prst="rect">
            <a:avLst/>
          </a:prstGeom>
        </p:spPr>
      </p:pic>
    </p:spTree>
    <p:extLst>
      <p:ext uri="{BB962C8B-B14F-4D97-AF65-F5344CB8AC3E}">
        <p14:creationId xmlns:p14="http://schemas.microsoft.com/office/powerpoint/2010/main" val="378331686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Albinism</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The term albinism comes from the Latin word </a:t>
            </a:r>
            <a:r>
              <a:rPr lang="en-US" i="1" dirty="0" err="1" smtClean="0">
                <a:solidFill>
                  <a:srgbClr val="FF0000"/>
                </a:solidFill>
              </a:rPr>
              <a:t>albus</a:t>
            </a:r>
            <a:r>
              <a:rPr lang="en-US" i="1" dirty="0" smtClean="0">
                <a:solidFill>
                  <a:srgbClr val="FF0000"/>
                </a:solidFill>
              </a:rPr>
              <a:t>,</a:t>
            </a:r>
            <a:r>
              <a:rPr lang="en-US" dirty="0" smtClean="0"/>
              <a:t> which means white</a:t>
            </a:r>
          </a:p>
          <a:p>
            <a:pPr>
              <a:buNone/>
            </a:pPr>
            <a:endParaRPr lang="en-US" dirty="0" smtClean="0"/>
          </a:p>
          <a:p>
            <a:r>
              <a:rPr lang="en-US" dirty="0" smtClean="0"/>
              <a:t>refers to a group of hereditary disorders that involve an abnormality of melanin pigment biogenesis (</a:t>
            </a:r>
            <a:r>
              <a:rPr lang="en-US" dirty="0" smtClean="0">
                <a:solidFill>
                  <a:srgbClr val="FF0000"/>
                </a:solidFill>
              </a:rPr>
              <a:t>melanin synthesis or distribution).</a:t>
            </a:r>
            <a:endParaRPr lang="en-US" dirty="0" smtClean="0"/>
          </a:p>
          <a:p>
            <a:pPr>
              <a:buNone/>
            </a:pPr>
            <a:endParaRPr lang="en-US" dirty="0" smtClean="0"/>
          </a:p>
          <a:p>
            <a:r>
              <a:rPr lang="en-US" dirty="0" smtClean="0"/>
              <a:t>Albinism presents as a pigmentation abnormality of the skin, the hair, and/or the eyes </a:t>
            </a:r>
          </a:p>
          <a:p>
            <a:endParaRPr lang="en-US" dirty="0" smtClean="0"/>
          </a:p>
        </p:txBody>
      </p:sp>
    </p:spTree>
    <p:extLst>
      <p:ext uri="{BB962C8B-B14F-4D97-AF65-F5344CB8AC3E}">
        <p14:creationId xmlns:p14="http://schemas.microsoft.com/office/powerpoint/2010/main" val="17812095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2" name="Content Placeholder 1"/>
          <p:cNvSpPr>
            <a:spLocks noGrp="1"/>
          </p:cNvSpPr>
          <p:nvPr>
            <p:ph idx="1"/>
          </p:nvPr>
        </p:nvSpPr>
        <p:spPr/>
        <p:txBody>
          <a:bodyPr/>
          <a:lstStyle/>
          <a:p>
            <a:r>
              <a:rPr lang="en-US" dirty="0" smtClean="0"/>
              <a:t>Large 4 muscle horizontal rectus recessions have been reported to improve visual acuity in some patients with nystagmus</a:t>
            </a:r>
            <a:endParaRPr lang="en-US" dirty="0" smtClean="0">
              <a:solidFill>
                <a:schemeClr val="accent3"/>
              </a:solidFill>
            </a:endParaRPr>
          </a:p>
        </p:txBody>
      </p:sp>
    </p:spTree>
    <p:extLst>
      <p:ext uri="{BB962C8B-B14F-4D97-AF65-F5344CB8AC3E}">
        <p14:creationId xmlns:p14="http://schemas.microsoft.com/office/powerpoint/2010/main" val="31479221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2" name="Content Placeholder 1"/>
          <p:cNvSpPr>
            <a:spLocks noGrp="1"/>
          </p:cNvSpPr>
          <p:nvPr>
            <p:ph idx="1"/>
          </p:nvPr>
        </p:nvSpPr>
        <p:spPr/>
        <p:txBody>
          <a:bodyPr>
            <a:noAutofit/>
          </a:bodyPr>
          <a:lstStyle/>
          <a:p>
            <a:r>
              <a:rPr lang="en-US" sz="1600" dirty="0" smtClean="0"/>
              <a:t>Mark </a:t>
            </a:r>
            <a:r>
              <a:rPr lang="en-US" sz="1600" dirty="0" err="1" smtClean="0"/>
              <a:t>Ventocilla</a:t>
            </a:r>
            <a:r>
              <a:rPr lang="en-US" sz="1600" dirty="0" smtClean="0"/>
              <a:t>, OD, FAAO; Title. Accessed http://emedicine.medscape.com/article/1200103-overview</a:t>
            </a:r>
          </a:p>
          <a:p>
            <a:endParaRPr lang="en-US" sz="1600" dirty="0" smtClean="0"/>
          </a:p>
          <a:p>
            <a:r>
              <a:rPr lang="en-US" sz="1600" dirty="0" smtClean="0"/>
              <a:t>Romano SQ. Effect of Four Horizontal Rectus Muscle </a:t>
            </a:r>
            <a:r>
              <a:rPr lang="en-US" sz="1600" dirty="0" err="1" smtClean="0"/>
              <a:t>Tenotomy</a:t>
            </a:r>
            <a:r>
              <a:rPr lang="en-US" sz="1600" dirty="0" smtClean="0"/>
              <a:t> and Replacement (TAR) Alone and in Combination with Recessions for Strabismus, on Visual Function and Eye Movements in Patients with Infantile </a:t>
            </a:r>
            <a:r>
              <a:rPr lang="en-US" sz="1600" dirty="0" err="1" smtClean="0"/>
              <a:t>NystagmusSyndrome</a:t>
            </a:r>
            <a:r>
              <a:rPr lang="en-US" sz="1600" dirty="0" smtClean="0"/>
              <a:t> (INS) Without Abnormal Head Posture (AHP</a:t>
            </a:r>
            <a:r>
              <a:rPr lang="en-US" sz="1600" u="sng" dirty="0" smtClean="0"/>
              <a:t>). </a:t>
            </a:r>
            <a:r>
              <a:rPr lang="en-US" sz="1600" dirty="0" err="1" smtClean="0"/>
              <a:t>Binocul</a:t>
            </a:r>
            <a:r>
              <a:rPr lang="en-US" sz="1600" dirty="0" smtClean="0"/>
              <a:t> Vis </a:t>
            </a:r>
            <a:r>
              <a:rPr lang="en-US" sz="1600" dirty="0" err="1" smtClean="0"/>
              <a:t>Strabolog</a:t>
            </a:r>
            <a:r>
              <a:rPr lang="en-US" sz="1600" dirty="0" smtClean="0"/>
              <a:t>. 2013;28(4):211-21.</a:t>
            </a:r>
          </a:p>
          <a:p>
            <a:endParaRPr lang="en-US" sz="1600" u="sng" dirty="0" smtClean="0"/>
          </a:p>
          <a:p>
            <a:r>
              <a:rPr lang="en-US" sz="1600" dirty="0" smtClean="0"/>
              <a:t>Eugene M. </a:t>
            </a:r>
            <a:r>
              <a:rPr lang="en-US" sz="1600" dirty="0" err="1" smtClean="0"/>
              <a:t>Helveston</a:t>
            </a:r>
            <a:r>
              <a:rPr lang="en-US" sz="1600" dirty="0" smtClean="0"/>
              <a:t> </a:t>
            </a:r>
            <a:r>
              <a:rPr lang="en-US" sz="1600" i="1" dirty="0" smtClean="0"/>
              <a:t>The Strabismus Minute,</a:t>
            </a:r>
            <a:r>
              <a:rPr lang="en-US" sz="1600" dirty="0" smtClean="0"/>
              <a:t> Vol.1, No. 21, 1999</a:t>
            </a:r>
          </a:p>
          <a:p>
            <a:r>
              <a:rPr lang="en-US" sz="1600" dirty="0" smtClean="0"/>
              <a:t>Nelson B. </a:t>
            </a:r>
          </a:p>
          <a:p>
            <a:r>
              <a:rPr lang="en-US" sz="1600" dirty="0" err="1" smtClean="0"/>
              <a:t>Işıkçelik</a:t>
            </a:r>
            <a:r>
              <a:rPr lang="en-US" sz="1600" dirty="0" smtClean="0"/>
              <a:t> Y. The effect of horizontal rectus muscle surgery on clinical and eye movement recording indices in infantile </a:t>
            </a:r>
            <a:r>
              <a:rPr lang="en-US" sz="1600" dirty="0" err="1" smtClean="0"/>
              <a:t>nystagmus</a:t>
            </a:r>
            <a:r>
              <a:rPr lang="en-US" sz="1600" dirty="0" smtClean="0"/>
              <a:t> syndrome. Strabismus. Jun;18(2):58-64</a:t>
            </a:r>
            <a:endParaRPr lang="en-US" sz="1600" dirty="0"/>
          </a:p>
        </p:txBody>
      </p:sp>
    </p:spTree>
    <p:extLst>
      <p:ext uri="{BB962C8B-B14F-4D97-AF65-F5344CB8AC3E}">
        <p14:creationId xmlns:p14="http://schemas.microsoft.com/office/powerpoint/2010/main" val="19816759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 for your attention!!</a:t>
            </a:r>
            <a:endParaRPr lang="en-US" dirty="0"/>
          </a:p>
        </p:txBody>
      </p:sp>
      <p:pic>
        <p:nvPicPr>
          <p:cNvPr id="3073" name="Picture 1" descr="C:\Users\compaq\Desktop\New folder\IMG_365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752600" y="2057400"/>
            <a:ext cx="6034617" cy="4525963"/>
          </a:xfrm>
          <a:prstGeom prst="rect">
            <a:avLst/>
          </a:prstGeom>
          <a:noFill/>
        </p:spPr>
      </p:pic>
    </p:spTree>
    <p:extLst>
      <p:ext uri="{BB962C8B-B14F-4D97-AF65-F5344CB8AC3E}">
        <p14:creationId xmlns:p14="http://schemas.microsoft.com/office/powerpoint/2010/main" val="16503783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Albinism</a:t>
            </a:r>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Can be divided into 2 broad categories</a:t>
            </a:r>
          </a:p>
          <a:p>
            <a:pPr lvl="1"/>
            <a:endParaRPr lang="en-US" dirty="0" smtClean="0"/>
          </a:p>
          <a:p>
            <a:pPr lvl="1"/>
            <a:r>
              <a:rPr lang="en-US" dirty="0" err="1" smtClean="0"/>
              <a:t>Oculocutaneous</a:t>
            </a:r>
            <a:r>
              <a:rPr lang="en-US" dirty="0" smtClean="0"/>
              <a:t> albinism involves both the skin and the eyes</a:t>
            </a:r>
          </a:p>
          <a:p>
            <a:pPr lvl="1"/>
            <a:endParaRPr lang="en-US" dirty="0" smtClean="0"/>
          </a:p>
          <a:p>
            <a:pPr lvl="1"/>
            <a:r>
              <a:rPr lang="en-US" dirty="0" smtClean="0"/>
              <a:t>Ocular albinism mainly affects the eyes with minimal to no skin involvement.</a:t>
            </a:r>
          </a:p>
          <a:p>
            <a:endParaRPr lang="en-US" dirty="0" smtClean="0"/>
          </a:p>
          <a:p>
            <a:r>
              <a:rPr lang="en-US" dirty="0" smtClean="0"/>
              <a:t>The frequency of  </a:t>
            </a:r>
            <a:r>
              <a:rPr lang="en-US" dirty="0" err="1" smtClean="0"/>
              <a:t>oculocutaneous</a:t>
            </a:r>
            <a:r>
              <a:rPr lang="en-US" dirty="0" smtClean="0"/>
              <a:t> albinism is approximately 1 in 17,000 to 1 in 20,000.</a:t>
            </a:r>
          </a:p>
          <a:p>
            <a:endParaRPr lang="en-US" dirty="0" smtClean="0"/>
          </a:p>
          <a:p>
            <a:r>
              <a:rPr lang="en-US" dirty="0" smtClean="0"/>
              <a:t>The prevalence of X-linked ocular albinism is estimated to be 1 in 50,000.</a:t>
            </a:r>
          </a:p>
          <a:p>
            <a:endParaRPr lang="en-US" dirty="0"/>
          </a:p>
        </p:txBody>
      </p:sp>
    </p:spTree>
    <p:extLst>
      <p:ext uri="{BB962C8B-B14F-4D97-AF65-F5344CB8AC3E}">
        <p14:creationId xmlns:p14="http://schemas.microsoft.com/office/powerpoint/2010/main" val="389729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p:cNvSpPr>
            <a:spLocks noGrp="1"/>
          </p:cNvSpPr>
          <p:nvPr>
            <p:ph type="title"/>
          </p:nvPr>
        </p:nvSpPr>
        <p:spPr>
          <a:xfrm>
            <a:off x="381000" y="1066800"/>
            <a:ext cx="8229600" cy="1143000"/>
          </a:xfrm>
        </p:spPr>
        <p:txBody>
          <a:bodyPr/>
          <a:lstStyle/>
          <a:p>
            <a:r>
              <a:rPr lang="en-US" dirty="0" smtClean="0"/>
              <a:t>OCA &amp;OA</a:t>
            </a:r>
            <a:endParaRPr lang="en-US" dirty="0"/>
          </a:p>
        </p:txBody>
      </p:sp>
      <p:pic>
        <p:nvPicPr>
          <p:cNvPr id="7" name="Content Placeholder 6" descr="http://25.media.tumblr.com/tumblr_lmi7sxAvJF1qjcf0do1_500.jpg"/>
          <p:cNvPicPr>
            <a:picLocks noGrp="1" noChangeAspect="1" noChangeArrowheads="1"/>
          </p:cNvPicPr>
          <p:nvPr>
            <p:ph sz="half" idx="4294967295"/>
          </p:nvPr>
        </p:nvPicPr>
        <p:blipFill>
          <a:blip r:embed="rId3" cstate="print"/>
          <a:stretch>
            <a:fillRect/>
          </a:stretch>
        </p:blipFill>
        <p:spPr bwMode="auto">
          <a:xfrm>
            <a:off x="457200" y="2819400"/>
            <a:ext cx="3902540" cy="2606897"/>
          </a:xfrm>
          <a:prstGeom prst="rect">
            <a:avLst/>
          </a:prstGeom>
          <a:noFill/>
        </p:spPr>
      </p:pic>
      <p:pic>
        <p:nvPicPr>
          <p:cNvPr id="8" name="Picture 2" descr="C:\Users\compaq\Documents\albinism_ocular_findings_high.jpg"/>
          <p:cNvPicPr>
            <a:picLocks noGrp="1" noChangeAspect="1" noChangeArrowheads="1"/>
          </p:cNvPicPr>
          <p:nvPr>
            <p:ph sz="quarter" idx="4294967295"/>
          </p:nvPr>
        </p:nvPicPr>
        <p:blipFill>
          <a:blip r:embed="rId4" cstate="email">
            <a:extLst>
              <a:ext uri="{28A0092B-C50C-407E-A947-70E740481C1C}">
                <a14:useLocalDpi xmlns:a14="http://schemas.microsoft.com/office/drawing/2010/main"/>
              </a:ext>
            </a:extLst>
          </a:blip>
          <a:stretch>
            <a:fillRect/>
          </a:stretch>
        </p:blipFill>
        <p:spPr bwMode="auto">
          <a:xfrm>
            <a:off x="4645025" y="2859677"/>
            <a:ext cx="4041775" cy="2581684"/>
          </a:xfrm>
          <a:prstGeom prst="rect">
            <a:avLst/>
          </a:prstGeom>
          <a:noFill/>
        </p:spPr>
      </p:pic>
    </p:spTree>
    <p:extLst>
      <p:ext uri="{BB962C8B-B14F-4D97-AF65-F5344CB8AC3E}">
        <p14:creationId xmlns:p14="http://schemas.microsoft.com/office/powerpoint/2010/main" val="29998836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Ocular albinism</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Ocular albinism type I (OA1gene)  </a:t>
            </a:r>
            <a:r>
              <a:rPr lang="en-US" b="1" dirty="0" smtClean="0">
                <a:hlinkClick r:id="rId3" tooltip="Edward Nettleship"/>
              </a:rPr>
              <a:t>Nettleship</a:t>
            </a:r>
            <a:r>
              <a:rPr lang="en-US" b="1" dirty="0" smtClean="0"/>
              <a:t>-</a:t>
            </a:r>
            <a:r>
              <a:rPr lang="en-US" b="1" dirty="0" smtClean="0">
                <a:hlinkClick r:id="rId4" tooltip="Harold Francis Falls"/>
              </a:rPr>
              <a:t>Falls</a:t>
            </a:r>
            <a:r>
              <a:rPr lang="en-US" b="1" dirty="0" smtClean="0"/>
              <a:t> </a:t>
            </a:r>
            <a:r>
              <a:rPr lang="en-US" dirty="0" smtClean="0"/>
              <a:t>syndrome, is an X-linked disorder is the most common form of ocular albinism. </a:t>
            </a:r>
          </a:p>
          <a:p>
            <a:endParaRPr lang="en-US" dirty="0" smtClean="0"/>
          </a:p>
          <a:p>
            <a:r>
              <a:rPr lang="en-US" dirty="0" smtClean="0"/>
              <a:t>Absence of pigmentation leads to </a:t>
            </a:r>
            <a:r>
              <a:rPr lang="en-US" dirty="0" err="1" smtClean="0">
                <a:solidFill>
                  <a:srgbClr val="FF0000"/>
                </a:solidFill>
              </a:rPr>
              <a:t>foveal</a:t>
            </a:r>
            <a:r>
              <a:rPr lang="en-US" dirty="0" smtClean="0">
                <a:solidFill>
                  <a:srgbClr val="FF0000"/>
                </a:solidFill>
              </a:rPr>
              <a:t> </a:t>
            </a:r>
            <a:r>
              <a:rPr lang="en-US" dirty="0" err="1" smtClean="0">
                <a:solidFill>
                  <a:srgbClr val="FF0000"/>
                </a:solidFill>
              </a:rPr>
              <a:t>hypoplasia</a:t>
            </a:r>
            <a:r>
              <a:rPr lang="en-US" dirty="0" smtClean="0">
                <a:solidFill>
                  <a:srgbClr val="FF0000"/>
                </a:solidFill>
              </a:rPr>
              <a:t> </a:t>
            </a:r>
            <a:r>
              <a:rPr lang="en-US" dirty="0" smtClean="0"/>
              <a:t>and abnormal </a:t>
            </a:r>
            <a:r>
              <a:rPr lang="en-US" dirty="0" err="1" smtClean="0">
                <a:solidFill>
                  <a:srgbClr val="FF0000"/>
                </a:solidFill>
              </a:rPr>
              <a:t>decussation</a:t>
            </a:r>
            <a:r>
              <a:rPr lang="en-US" dirty="0" smtClean="0">
                <a:solidFill>
                  <a:srgbClr val="FF0000"/>
                </a:solidFill>
              </a:rPr>
              <a:t> of optic nerve</a:t>
            </a:r>
            <a:r>
              <a:rPr lang="en-US" dirty="0" smtClean="0"/>
              <a:t>.</a:t>
            </a:r>
          </a:p>
          <a:p>
            <a:pPr>
              <a:buNone/>
            </a:pPr>
            <a:r>
              <a:rPr lang="en-US" dirty="0" smtClean="0"/>
              <a:t> </a:t>
            </a:r>
          </a:p>
          <a:p>
            <a:r>
              <a:rPr lang="en-US" dirty="0" smtClean="0"/>
              <a:t>It has been postulated that retinal pigment epithelial around the macula is necessary for the normal development of the fovea</a:t>
            </a:r>
          </a:p>
          <a:p>
            <a:endParaRPr lang="en-US" dirty="0" smtClean="0"/>
          </a:p>
          <a:p>
            <a:endParaRPr lang="en-US" dirty="0" smtClean="0"/>
          </a:p>
          <a:p>
            <a:endParaRPr lang="en-US" dirty="0"/>
          </a:p>
        </p:txBody>
      </p:sp>
    </p:spTree>
    <p:extLst>
      <p:ext uri="{BB962C8B-B14F-4D97-AF65-F5344CB8AC3E}">
        <p14:creationId xmlns:p14="http://schemas.microsoft.com/office/powerpoint/2010/main" val="28382083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visionfortomorrow.org.php5-20.ord1-1.websitetestlink.com/wp-content/uploads/2011/02/diagram3.jpg"/>
          <p:cNvPicPr>
            <a:picLocks noChangeAspect="1" noChangeArrowheads="1"/>
          </p:cNvPicPr>
          <p:nvPr/>
        </p:nvPicPr>
        <p:blipFill>
          <a:blip r:embed="rId2"/>
          <a:srcRect/>
          <a:stretch>
            <a:fillRect/>
          </a:stretch>
        </p:blipFill>
        <p:spPr bwMode="auto">
          <a:xfrm>
            <a:off x="1981200" y="1371600"/>
            <a:ext cx="5401548" cy="4626326"/>
          </a:xfrm>
          <a:prstGeom prst="rect">
            <a:avLst/>
          </a:prstGeom>
          <a:noFill/>
        </p:spPr>
      </p:pic>
    </p:spTree>
    <p:extLst>
      <p:ext uri="{BB962C8B-B14F-4D97-AF65-F5344CB8AC3E}">
        <p14:creationId xmlns:p14="http://schemas.microsoft.com/office/powerpoint/2010/main" val="30424055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X-linked recessive inheritance"/>
          <p:cNvPicPr>
            <a:picLocks noGrp="1" noChangeAspect="1" noChangeArrowheads="1"/>
          </p:cNvPicPr>
          <p:nvPr>
            <p:ph sz="half" idx="4294967295"/>
          </p:nvPr>
        </p:nvPicPr>
        <p:blipFill>
          <a:blip r:embed="rId2"/>
          <a:stretch>
            <a:fillRect/>
          </a:stretch>
        </p:blipFill>
        <p:spPr bwMode="auto">
          <a:xfrm>
            <a:off x="914400" y="2874579"/>
            <a:ext cx="3063246" cy="3951288"/>
          </a:xfrm>
          <a:prstGeom prst="rect">
            <a:avLst/>
          </a:prstGeom>
          <a:noFill/>
        </p:spPr>
      </p:pic>
      <p:pic>
        <p:nvPicPr>
          <p:cNvPr id="6" name="Picture 2" descr="In this example, two unaffected parents each carry one copy of a gene mutation for an autosomal recessive disorder.  They have one affected child and three unaffected children, two of which carry one copy of the gene mutation."/>
          <p:cNvPicPr>
            <a:picLocks noGrp="1" noChangeAspect="1" noChangeArrowheads="1"/>
          </p:cNvPicPr>
          <p:nvPr>
            <p:ph sz="quarter" idx="4294967295"/>
          </p:nvPr>
        </p:nvPicPr>
        <p:blipFill>
          <a:blip r:embed="rId3"/>
          <a:stretch>
            <a:fillRect/>
          </a:stretch>
        </p:blipFill>
        <p:spPr bwMode="auto">
          <a:xfrm>
            <a:off x="5172554" y="2964273"/>
            <a:ext cx="2924175" cy="3771900"/>
          </a:xfrm>
          <a:prstGeom prst="rect">
            <a:avLst/>
          </a:prstGeom>
          <a:noFill/>
        </p:spPr>
      </p:pic>
      <p:sp>
        <p:nvSpPr>
          <p:cNvPr id="7" name="Text Placeholder 4"/>
          <p:cNvSpPr txBox="1">
            <a:spLocks/>
          </p:cNvSpPr>
          <p:nvPr/>
        </p:nvSpPr>
        <p:spPr>
          <a:xfrm>
            <a:off x="1603375" y="2057400"/>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OA</a:t>
            </a:r>
            <a:endParaRPr lang="en-US" dirty="0"/>
          </a:p>
        </p:txBody>
      </p:sp>
      <p:sp>
        <p:nvSpPr>
          <p:cNvPr id="8" name="Text Placeholder 10"/>
          <p:cNvSpPr txBox="1">
            <a:spLocks/>
          </p:cNvSpPr>
          <p:nvPr/>
        </p:nvSpPr>
        <p:spPr>
          <a:xfrm>
            <a:off x="5791200" y="2057400"/>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OCA</a:t>
            </a:r>
            <a:endParaRPr lang="en-US" dirty="0"/>
          </a:p>
        </p:txBody>
      </p:sp>
      <p:sp>
        <p:nvSpPr>
          <p:cNvPr id="9" name="Title 3"/>
          <p:cNvSpPr>
            <a:spLocks noGrp="1"/>
          </p:cNvSpPr>
          <p:nvPr>
            <p:ph type="title"/>
          </p:nvPr>
        </p:nvSpPr>
        <p:spPr>
          <a:xfrm>
            <a:off x="533400" y="990600"/>
            <a:ext cx="8229600" cy="1143000"/>
          </a:xfrm>
        </p:spPr>
        <p:txBody>
          <a:bodyPr>
            <a:normAutofit/>
          </a:bodyPr>
          <a:lstStyle/>
          <a:p>
            <a:r>
              <a:rPr lang="en-US" dirty="0" smtClean="0"/>
              <a:t>The inheritance pattern of albinism </a:t>
            </a:r>
            <a:endParaRPr lang="en-US" dirty="0"/>
          </a:p>
        </p:txBody>
      </p:sp>
    </p:spTree>
    <p:extLst>
      <p:ext uri="{BB962C8B-B14F-4D97-AF65-F5344CB8AC3E}">
        <p14:creationId xmlns:p14="http://schemas.microsoft.com/office/powerpoint/2010/main" val="39713027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a:spLocks noGrp="1"/>
          </p:cNvSpPr>
          <p:nvPr>
            <p:ph type="title"/>
          </p:nvPr>
        </p:nvSpPr>
        <p:spPr>
          <a:xfrm>
            <a:off x="526675" y="837436"/>
            <a:ext cx="8229600" cy="1143000"/>
          </a:xfrm>
        </p:spPr>
        <p:txBody>
          <a:bodyPr/>
          <a:lstStyle/>
          <a:p>
            <a:r>
              <a:rPr lang="en-US" dirty="0" smtClean="0"/>
              <a:t>6y/o girl present to CSC with </a:t>
            </a:r>
            <a:endParaRPr lang="en-US" dirty="0"/>
          </a:p>
        </p:txBody>
      </p:sp>
      <p:sp>
        <p:nvSpPr>
          <p:cNvPr id="11" name="Content Placeholder 7"/>
          <p:cNvSpPr>
            <a:spLocks noGrp="1"/>
          </p:cNvSpPr>
          <p:nvPr>
            <p:ph sz="half" idx="4294967295"/>
          </p:nvPr>
        </p:nvSpPr>
        <p:spPr>
          <a:xfrm>
            <a:off x="526675" y="2737673"/>
            <a:ext cx="4040188" cy="3951288"/>
          </a:xfrm>
          <a:prstGeom prst="rect">
            <a:avLst/>
          </a:prstGeom>
        </p:spPr>
        <p:txBody>
          <a:bodyPr/>
          <a:lstStyle/>
          <a:p>
            <a:r>
              <a:rPr lang="en-US" dirty="0" smtClean="0"/>
              <a:t>Blurred vision </a:t>
            </a:r>
          </a:p>
          <a:p>
            <a:endParaRPr lang="en-US" dirty="0" smtClean="0"/>
          </a:p>
          <a:p>
            <a:r>
              <a:rPr lang="en-US" dirty="0" smtClean="0"/>
              <a:t>Involuntary eye movements</a:t>
            </a:r>
          </a:p>
          <a:p>
            <a:pPr>
              <a:buNone/>
            </a:pPr>
            <a:endParaRPr lang="en-US" dirty="0" smtClean="0"/>
          </a:p>
          <a:p>
            <a:r>
              <a:rPr lang="en-US" dirty="0" smtClean="0"/>
              <a:t>Photophobia</a:t>
            </a:r>
          </a:p>
          <a:p>
            <a:endParaRPr lang="en-US" dirty="0"/>
          </a:p>
        </p:txBody>
      </p:sp>
      <p:pic>
        <p:nvPicPr>
          <p:cNvPr id="12" name="Picture 2" descr="F:\20140919_100830.jpg"/>
          <p:cNvPicPr>
            <a:picLocks noGrp="1" noChangeAspect="1" noChangeArrowheads="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bwMode="auto">
          <a:xfrm>
            <a:off x="5257800" y="2743200"/>
            <a:ext cx="2955175" cy="3940233"/>
          </a:xfrm>
          <a:prstGeom prst="rect">
            <a:avLst/>
          </a:prstGeom>
          <a:noFill/>
        </p:spPr>
      </p:pic>
    </p:spTree>
    <p:extLst>
      <p:ext uri="{BB962C8B-B14F-4D97-AF65-F5344CB8AC3E}">
        <p14:creationId xmlns:p14="http://schemas.microsoft.com/office/powerpoint/2010/main" val="16433524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1572</Words>
  <Application>Microsoft Macintosh PowerPoint</Application>
  <PresentationFormat>On-screen Show (4:3)</PresentationFormat>
  <Paragraphs>239</Paragraphs>
  <Slides>32</Slides>
  <Notes>14</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Ocular Albinism&amp;Nystagmus  Management</vt:lpstr>
      <vt:lpstr>Outline</vt:lpstr>
      <vt:lpstr> Albinism</vt:lpstr>
      <vt:lpstr>Albinism</vt:lpstr>
      <vt:lpstr>OCA &amp;OA</vt:lpstr>
      <vt:lpstr>Ocular albinism</vt:lpstr>
      <vt:lpstr>PowerPoint Presentation</vt:lpstr>
      <vt:lpstr>The inheritance pattern of albinism </vt:lpstr>
      <vt:lpstr>6y/o girl present to CSC with </vt:lpstr>
      <vt:lpstr>video</vt:lpstr>
      <vt:lpstr>Ocular exam :</vt:lpstr>
      <vt:lpstr>PowerPoint Presentation</vt:lpstr>
      <vt:lpstr>Oct with fovea hypoplasia</vt:lpstr>
      <vt:lpstr>Management for albinism </vt:lpstr>
      <vt:lpstr>Review of Nystagmus  </vt:lpstr>
      <vt:lpstr>Two basic types of nystagmus</vt:lpstr>
      <vt:lpstr> Causes of Congenital Nystagmus</vt:lpstr>
      <vt:lpstr>Acquired nystagmus</vt:lpstr>
      <vt:lpstr>Pathophysiology </vt:lpstr>
      <vt:lpstr>Imaging Studies</vt:lpstr>
      <vt:lpstr>Medical treatment </vt:lpstr>
      <vt:lpstr>PowerPoint Presentation</vt:lpstr>
      <vt:lpstr>Surgical management</vt:lpstr>
      <vt:lpstr>Type of surgery for Nystagmus</vt:lpstr>
      <vt:lpstr>Kestenbaum-anderson’s</vt:lpstr>
      <vt:lpstr>Kestenbaum-Anderson’s procedure</vt:lpstr>
      <vt:lpstr>Large four horizontal rectus muscle recession</vt:lpstr>
      <vt:lpstr>Four Horizontal Rectus Muscle Tenotomy and Replacement (TAR)</vt:lpstr>
      <vt:lpstr>Case study: Post-op VA</vt:lpstr>
      <vt:lpstr>Conclusion</vt:lpstr>
      <vt:lpstr>References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Jon micheal</dc:creator>
  <cp:lastModifiedBy>msambath sambath</cp:lastModifiedBy>
  <cp:revision>14</cp:revision>
  <dcterms:created xsi:type="dcterms:W3CDTF">2014-11-18T02:40:32Z</dcterms:created>
  <dcterms:modified xsi:type="dcterms:W3CDTF">2015-03-01T12:07:40Z</dcterms:modified>
</cp:coreProperties>
</file>